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sldIdLst>
    <p:sldId id="268" r:id="rId2"/>
    <p:sldId id="269" r:id="rId3"/>
    <p:sldId id="260" r:id="rId4"/>
    <p:sldId id="271" r:id="rId5"/>
    <p:sldId id="261" r:id="rId6"/>
    <p:sldId id="263" r:id="rId7"/>
    <p:sldId id="264" r:id="rId8"/>
    <p:sldId id="279" r:id="rId9"/>
    <p:sldId id="284" r:id="rId10"/>
    <p:sldId id="280" r:id="rId11"/>
    <p:sldId id="281" r:id="rId12"/>
    <p:sldId id="282" r:id="rId13"/>
    <p:sldId id="272" r:id="rId14"/>
    <p:sldId id="285" r:id="rId15"/>
    <p:sldId id="270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FC71E-2640-4DF9-8FF1-E6DF6F9B86F0}" type="datetimeFigureOut">
              <a:rPr lang="ru-RU" smtClean="0"/>
              <a:t>ср 26.01.22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C204D-70BC-45E0-9567-047A12A4EAB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C204D-70BC-45E0-9567-047A12A4EABB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04CA-DECB-4CB6-8E10-59F0E55817B5}" type="datetimeFigureOut">
              <a:rPr lang="ru-RU" smtClean="0"/>
              <a:pPr/>
              <a:t>ср 26.01.22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513F-AF06-47E8-A6D0-EA65298BA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04CA-DECB-4CB6-8E10-59F0E55817B5}" type="datetimeFigureOut">
              <a:rPr lang="ru-RU" smtClean="0"/>
              <a:pPr/>
              <a:t>ср 26.01.22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513F-AF06-47E8-A6D0-EA65298BA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04CA-DECB-4CB6-8E10-59F0E55817B5}" type="datetimeFigureOut">
              <a:rPr lang="ru-RU" smtClean="0"/>
              <a:pPr/>
              <a:t>ср 26.01.22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513F-AF06-47E8-A6D0-EA65298BA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E3159-6D27-4EE6-89F0-7F6DF7CD5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04CA-DECB-4CB6-8E10-59F0E55817B5}" type="datetimeFigureOut">
              <a:rPr lang="ru-RU" smtClean="0"/>
              <a:pPr/>
              <a:t>ср 26.01.22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513F-AF06-47E8-A6D0-EA65298BA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04CA-DECB-4CB6-8E10-59F0E55817B5}" type="datetimeFigureOut">
              <a:rPr lang="ru-RU" smtClean="0"/>
              <a:pPr/>
              <a:t>ср 26.01.22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513F-AF06-47E8-A6D0-EA65298BA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04CA-DECB-4CB6-8E10-59F0E55817B5}" type="datetimeFigureOut">
              <a:rPr lang="ru-RU" smtClean="0"/>
              <a:pPr/>
              <a:t>ср 26.01.22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513F-AF06-47E8-A6D0-EA65298BA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04CA-DECB-4CB6-8E10-59F0E55817B5}" type="datetimeFigureOut">
              <a:rPr lang="ru-RU" smtClean="0"/>
              <a:pPr/>
              <a:t>ср 26.01.22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513F-AF06-47E8-A6D0-EA65298BA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04CA-DECB-4CB6-8E10-59F0E55817B5}" type="datetimeFigureOut">
              <a:rPr lang="ru-RU" smtClean="0"/>
              <a:pPr/>
              <a:t>ср 26.01.22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513F-AF06-47E8-A6D0-EA65298BA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04CA-DECB-4CB6-8E10-59F0E55817B5}" type="datetimeFigureOut">
              <a:rPr lang="ru-RU" smtClean="0"/>
              <a:pPr/>
              <a:t>ср 26.01.22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513F-AF06-47E8-A6D0-EA65298BA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04CA-DECB-4CB6-8E10-59F0E55817B5}" type="datetimeFigureOut">
              <a:rPr lang="ru-RU" smtClean="0"/>
              <a:pPr/>
              <a:t>ср 26.01.22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513F-AF06-47E8-A6D0-EA65298BA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04CA-DECB-4CB6-8E10-59F0E55817B5}" type="datetimeFigureOut">
              <a:rPr lang="ru-RU" smtClean="0"/>
              <a:pPr/>
              <a:t>ср 26.01.22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513F-AF06-47E8-A6D0-EA65298BA4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66604CA-DECB-4CB6-8E10-59F0E55817B5}" type="datetimeFigureOut">
              <a:rPr lang="ru-RU" smtClean="0"/>
              <a:pPr/>
              <a:t>ср 26.01.22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10F513F-AF06-47E8-A6D0-EA65298BA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pravoslavie.ru/84523.html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ble.ru/%D0%93%D0%B0%D0%BB.6.2?rus" TargetMode="External"/><Relationship Id="rId2" Type="http://schemas.openxmlformats.org/officeDocument/2006/relationships/hyperlink" Target="https://bble.ru/%D0%A0%D0%B8%D0%BC.12.11-17?ru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0"/>
            <a:ext cx="7429552" cy="29289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Схиархимандрит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Иоанн  (Маслов): жизнь и наставления в фотографиях – презентация к 90-летию со Дня рождения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3143248"/>
            <a:ext cx="42148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</a:t>
            </a:r>
            <a:r>
              <a:rPr lang="ru-RU" b="1" i="1" dirty="0"/>
              <a:t>Быть свечой горящей, чтобы хоть кто-нибудь мог погреться у неё…», </a:t>
            </a:r>
            <a:r>
              <a:rPr lang="ru-RU" i="1" dirty="0"/>
              <a:t>– такое наставление давал своим духовным детям 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hlinkClick r:id="rId2"/>
              </a:rPr>
              <a:t>схиархимандрит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hlinkClick r:id="rId2"/>
              </a:rPr>
              <a:t> Иоанн (Маслов)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.   </a:t>
            </a:r>
          </a:p>
          <a:p>
            <a:endParaRPr lang="ru-RU" i="1" dirty="0"/>
          </a:p>
          <a:p>
            <a:endParaRPr lang="ru-RU" i="1" dirty="0"/>
          </a:p>
          <a:p>
            <a:r>
              <a:rPr lang="ru-RU" sz="1200" i="1" dirty="0"/>
              <a:t>Составитель: </a:t>
            </a:r>
            <a:r>
              <a:rPr lang="ru-RU" sz="1200" i="1" dirty="0" err="1"/>
              <a:t>Демчик</a:t>
            </a:r>
            <a:r>
              <a:rPr lang="ru-RU" sz="1200" i="1" dirty="0"/>
              <a:t>  Н.И.,</a:t>
            </a:r>
          </a:p>
          <a:p>
            <a:pPr algn="just"/>
            <a:r>
              <a:rPr lang="ru-RU" sz="1200" i="1" dirty="0"/>
              <a:t>филолог, бакалавр богословия.                         </a:t>
            </a:r>
            <a:endParaRPr lang="ru-RU" sz="1200" dirty="0"/>
          </a:p>
        </p:txBody>
      </p:sp>
      <p:pic>
        <p:nvPicPr>
          <p:cNvPr id="19458" name="Picture 2" descr="https://pravoslavie.ru/sas/image/102972/297281.b.jpg?mtime=1532786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894644"/>
            <a:ext cx="2286016" cy="30346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53"/>
            <a:ext cx="41434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4">
                    <a:lumMod val="10000"/>
                  </a:schemeClr>
                </a:solidFill>
              </a:rPr>
              <a:t>Батюшка учил, что смирение все может выровнять. Когда в жизни человека что-нибудь не ладилось, старец говорил ему: «Смиряйся побольше – и все устроится». Или: «Все будет хорошо – не отчаивайся. Смирения только побольше». «Устроишь внутреннее, и внешнее устроится».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786058"/>
            <a:ext cx="41434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4">
                    <a:lumMod val="10000"/>
                  </a:schemeClr>
                </a:solidFill>
              </a:rPr>
              <a:t>В своих письмах батюшка писал: «Постараемся возлюбить всех своих обидчиков как своих благодетелей». Духовная дочь старца рассказывала: «Однажды после службы батюшка долго со мной разговаривал. Он сказал, что во мне нет ничего христианского, так как не могу стерпеть обиды, только все внешнее. Надо с обидевшим тебя человеком разговаривать как ни в чем не бывало. Надо пить напиток осуждения. Это очень полезно.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13192"/>
            <a:ext cx="4214810" cy="620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43438" y="285728"/>
            <a:ext cx="41434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4">
                    <a:lumMod val="10000"/>
                  </a:schemeClr>
                </a:solidFill>
              </a:rPr>
              <a:t>Один человек говорил старцу:</a:t>
            </a:r>
            <a:br>
              <a:rPr lang="ru-RU" sz="1400" b="1" dirty="0">
                <a:solidFill>
                  <a:schemeClr val="accent4">
                    <a:lumMod val="10000"/>
                  </a:schemeClr>
                </a:solidFill>
              </a:rPr>
            </a:br>
            <a:endParaRPr lang="ru-RU" sz="1400" b="1" dirty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4">
                    <a:lumMod val="10000"/>
                  </a:schemeClr>
                </a:solidFill>
              </a:rPr>
              <a:t>– Батюшка, мне хочется много знать: и историю, и литературу, и математику; во все стороны тянет.</a:t>
            </a:r>
            <a:br>
              <a:rPr lang="ru-RU" sz="1400" b="1" dirty="0">
                <a:solidFill>
                  <a:schemeClr val="accent4">
                    <a:lumMod val="10000"/>
                  </a:schemeClr>
                </a:solidFill>
              </a:rPr>
            </a:br>
            <a:endParaRPr lang="ru-RU" sz="1400" b="1" dirty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4">
                    <a:lumMod val="10000"/>
                  </a:schemeClr>
                </a:solidFill>
              </a:rPr>
              <a:t>– Познай самого себя. Молись. За многим погонишься – малое потеряешь. Как легко враг тебя ловит. Все равно чем – главное увлечь, отвлечь от Бога. Что он, </a:t>
            </a:r>
            <a:r>
              <a:rPr lang="ru-RU" sz="1400" b="1" dirty="0" err="1">
                <a:solidFill>
                  <a:schemeClr val="accent4">
                    <a:lumMod val="10000"/>
                  </a:schemeClr>
                </a:solidFill>
              </a:rPr>
              <a:t>дурак</a:t>
            </a:r>
            <a:r>
              <a:rPr lang="ru-RU" sz="1400" b="1" dirty="0">
                <a:solidFill>
                  <a:schemeClr val="accent4">
                    <a:lumMod val="10000"/>
                  </a:schemeClr>
                </a:solidFill>
              </a:rPr>
              <a:t>, что ли, не знает, какую тебе конфетку подсунуть?</a:t>
            </a:r>
            <a:br>
              <a:rPr lang="ru-RU" sz="1400" b="1" dirty="0">
                <a:solidFill>
                  <a:schemeClr val="accent4">
                    <a:lumMod val="10000"/>
                  </a:schemeClr>
                </a:solidFill>
              </a:rPr>
            </a:br>
            <a:endParaRPr lang="ru-RU" sz="1400" b="1" dirty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4">
                    <a:lumMod val="10000"/>
                  </a:schemeClr>
                </a:solidFill>
              </a:rPr>
              <a:t>Когда батюшку спрашивали: «Как мне спастись?», старец отвечал: «Это трудное дело, надо свое место увидеть, свои грехи, состояние, где находится человек».</a:t>
            </a:r>
            <a:br>
              <a:rPr lang="ru-RU" sz="1400" b="1" dirty="0">
                <a:solidFill>
                  <a:schemeClr val="accent4">
                    <a:lumMod val="10000"/>
                  </a:schemeClr>
                </a:solidFill>
              </a:rPr>
            </a:br>
            <a:endParaRPr lang="ru-RU" sz="1400" b="1" dirty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4">
                    <a:lumMod val="10000"/>
                  </a:schemeClr>
                </a:solidFill>
              </a:rPr>
              <a:t>– А как?</a:t>
            </a:r>
          </a:p>
          <a:p>
            <a:r>
              <a:rPr lang="ru-RU" sz="1400" b="1" dirty="0">
                <a:solidFill>
                  <a:schemeClr val="accent4">
                    <a:lumMod val="10000"/>
                  </a:schemeClr>
                </a:solidFill>
              </a:rPr>
              <a:t>– Смирение, </a:t>
            </a:r>
            <a:r>
              <a:rPr lang="ru-RU" sz="1400" b="1" dirty="0" err="1">
                <a:solidFill>
                  <a:schemeClr val="accent4">
                    <a:lumMod val="10000"/>
                  </a:schemeClr>
                </a:solidFill>
              </a:rPr>
              <a:t>самоукорение</a:t>
            </a:r>
            <a:r>
              <a:rPr lang="ru-RU" sz="1400" b="1" dirty="0">
                <a:solidFill>
                  <a:schemeClr val="accent4">
                    <a:lumMod val="10000"/>
                  </a:schemeClr>
                </a:solidFill>
              </a:rPr>
              <a:t>.</a:t>
            </a:r>
          </a:p>
          <a:p>
            <a:r>
              <a:rPr lang="ru-RU" sz="1400" b="1" dirty="0">
                <a:solidFill>
                  <a:schemeClr val="accent4">
                    <a:lumMod val="10000"/>
                  </a:schemeClr>
                </a:solidFill>
              </a:rPr>
              <a:t>– Да уж сколько лет, батюшка, говорю себе: «Я – хуже всех», – и во все ямы помойные смотрю, говоря: «Я – как ведро помойное».</a:t>
            </a:r>
          </a:p>
          <a:p>
            <a:r>
              <a:rPr lang="ru-RU" sz="1400" b="1" dirty="0">
                <a:solidFill>
                  <a:schemeClr val="accent4">
                    <a:lumMod val="10000"/>
                  </a:schemeClr>
                </a:solidFill>
              </a:rPr>
              <a:t>– Это все на словах, а надо на деле.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214842" cy="566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4929190" cy="6500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4">
                    <a:lumMod val="10000"/>
                  </a:schemeClr>
                </a:solidFill>
              </a:rPr>
              <a:t>Надо каяться и устремляться ввысь. Как на небе набегают тучки – так и жизнь христианина. Без этого нельзя.</a:t>
            </a:r>
            <a:br>
              <a:rPr lang="ru-RU" b="1" dirty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10000"/>
                  </a:schemeClr>
                </a:solidFill>
              </a:rPr>
              <a:t>Кто не кается, тот мертв.</a:t>
            </a:r>
            <a:br>
              <a:rPr lang="ru-RU" b="1" dirty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10000"/>
                  </a:schemeClr>
                </a:solidFill>
              </a:rPr>
              <a:t>Всегда, когда за что-нибудь ругают, нужно искать причину своей виновности, если не теперь, то за прежние грехи.</a:t>
            </a:r>
            <a:br>
              <a:rPr lang="ru-RU" b="1" dirty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10000"/>
                  </a:schemeClr>
                </a:solidFill>
              </a:rPr>
              <a:t>Только глубокое сознание греховности приводит человека к истинной вере, подающей душе живое и действенное утешение.</a:t>
            </a:r>
            <a:br>
              <a:rPr lang="ru-RU" b="1" dirty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10000"/>
                  </a:schemeClr>
                </a:solidFill>
              </a:rPr>
              <a:t>Осознание духовной нищеты привлекает помощь Божью.</a:t>
            </a:r>
            <a:br>
              <a:rPr lang="ru-RU" b="1" dirty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10000"/>
                  </a:schemeClr>
                </a:solidFill>
              </a:rPr>
              <a:t>Где чистая совесть, там радость и вера.</a:t>
            </a:r>
          </a:p>
          <a:p>
            <a:pPr algn="just"/>
            <a:br>
              <a:rPr lang="ru-RU" b="1" dirty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10000"/>
                  </a:schemeClr>
                </a:solidFill>
              </a:rPr>
              <a:t>На вопрос: «Как мне покаяться?» – батюшка отвечал: «Благодарить Господа. Не досаждать, не обижать, не осуждать».</a:t>
            </a:r>
            <a:br>
              <a:rPr lang="ru-RU" b="1" dirty="0">
                <a:solidFill>
                  <a:schemeClr val="accent4">
                    <a:lumMod val="10000"/>
                  </a:schemeClr>
                </a:solidFill>
              </a:rPr>
            </a:b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7166"/>
            <a:ext cx="4286248" cy="606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500042"/>
            <a:ext cx="8429684" cy="2428892"/>
          </a:xfrm>
        </p:spPr>
        <p:txBody>
          <a:bodyPr>
            <a:normAutofit fontScale="25000" lnSpcReduction="20000"/>
          </a:bodyPr>
          <a:lstStyle/>
          <a:p>
            <a:pPr fontAlgn="base">
              <a:buNone/>
            </a:pPr>
            <a:r>
              <a:rPr lang="ru-RU" sz="8000" b="1" dirty="0">
                <a:solidFill>
                  <a:schemeClr val="accent4">
                    <a:lumMod val="10000"/>
                  </a:schemeClr>
                </a:solidFill>
              </a:rPr>
              <a:t>О молитве:</a:t>
            </a:r>
          </a:p>
          <a:p>
            <a:pPr fontAlgn="base">
              <a:buNone/>
            </a:pPr>
            <a:r>
              <a:rPr lang="ru-RU" sz="8000" b="1" dirty="0">
                <a:solidFill>
                  <a:schemeClr val="accent4">
                    <a:lumMod val="10000"/>
                  </a:schemeClr>
                </a:solidFill>
              </a:rPr>
              <a:t>Господь приемлет молитву такую, которая исходит из чистого сердца и от не рассеянного ума.</a:t>
            </a:r>
          </a:p>
          <a:p>
            <a:pPr fontAlgn="base">
              <a:buNone/>
            </a:pPr>
            <a:endParaRPr lang="ru-RU" sz="8000" b="1" dirty="0">
              <a:solidFill>
                <a:schemeClr val="accent4">
                  <a:lumMod val="10000"/>
                </a:schemeClr>
              </a:solidFill>
            </a:endParaRPr>
          </a:p>
          <a:p>
            <a:pPr fontAlgn="base">
              <a:buNone/>
            </a:pPr>
            <a:r>
              <a:rPr lang="ru-RU" sz="8000" b="1" dirty="0">
                <a:solidFill>
                  <a:schemeClr val="accent4">
                    <a:lumMod val="10000"/>
                  </a:schemeClr>
                </a:solidFill>
              </a:rPr>
              <a:t>Трудно приобрести чистоту сердца и ума в суетной земной жизни, но без нее, пожалуй, спастись невозможно.</a:t>
            </a:r>
          </a:p>
          <a:p>
            <a:pPr fontAlgn="base">
              <a:buNone/>
            </a:pPr>
            <a:endParaRPr lang="ru-RU" sz="8000" b="1" dirty="0">
              <a:solidFill>
                <a:schemeClr val="accent4">
                  <a:lumMod val="10000"/>
                </a:schemeClr>
              </a:solidFill>
            </a:endParaRPr>
          </a:p>
          <a:p>
            <a:pPr fontAlgn="base">
              <a:buNone/>
            </a:pPr>
            <a:r>
              <a:rPr lang="ru-RU" sz="8000" b="1" dirty="0">
                <a:solidFill>
                  <a:schemeClr val="accent4">
                    <a:lumMod val="10000"/>
                  </a:schemeClr>
                </a:solidFill>
              </a:rPr>
              <a:t>Молитва является насущной потребностью человеческого духа, выражением веры и надежды о Христе Иисусе, ибо где есть вера, там есть и молитва, так как верить и не молиться фактически невозможно. Молитва – это душа веры, сама ее жизнь.</a:t>
            </a:r>
          </a:p>
          <a:p>
            <a:pPr>
              <a:buNone/>
            </a:pPr>
            <a:endParaRPr lang="ru-RU" sz="6600" i="1" dirty="0">
              <a:solidFill>
                <a:srgbClr val="7030A0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071942"/>
            <a:ext cx="4195762" cy="262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55866920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286808" cy="6215106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sz="3600" b="1" dirty="0">
                <a:solidFill>
                  <a:schemeClr val="accent4">
                    <a:lumMod val="10000"/>
                  </a:schemeClr>
                </a:solidFill>
              </a:rPr>
              <a:t>Вторая тайна земной жизни и Божией помощи связана с вопросом служения ближним. Облегчить свою жизнь мы сможем, если будем жить не только для себя, но и для других, то есть во имя Бога и ближних. Многие люди в тяжелые минуты своей жизни жестоко страдают. Именно они в этот момент, как никогда, имеют нужду в соучастии и сострадании другого человека. Важно стяжать в себе сердце, горящее огнем любви Божественной и человеческой. Нужно, по Апостолу, духом гореть, </a:t>
            </a:r>
            <a:r>
              <a:rPr lang="ru-RU" sz="3600" b="1" dirty="0" err="1">
                <a:solidFill>
                  <a:schemeClr val="accent4">
                    <a:lumMod val="10000"/>
                  </a:schemeClr>
                </a:solidFill>
              </a:rPr>
              <a:t>Господеви</a:t>
            </a:r>
            <a:r>
              <a:rPr lang="ru-RU" sz="3600" b="1" dirty="0">
                <a:solidFill>
                  <a:schemeClr val="accent4">
                    <a:lumMod val="10000"/>
                  </a:schemeClr>
                </a:solidFill>
              </a:rPr>
              <a:t> работать... в молитве пребывать, радоваться с радующимися, и плакать с плачущими (</a:t>
            </a:r>
            <a:r>
              <a:rPr lang="ru-RU" sz="3600" b="1" dirty="0">
                <a:solidFill>
                  <a:schemeClr val="accent4">
                    <a:lumMod val="10000"/>
                  </a:schemeClr>
                </a:solidFill>
                <a:hlinkClick r:id="rId2"/>
              </a:rPr>
              <a:t>Рим. 12:11—17</a:t>
            </a:r>
            <a:r>
              <a:rPr lang="ru-RU" sz="3600" b="1" dirty="0">
                <a:solidFill>
                  <a:schemeClr val="accent4">
                    <a:lumMod val="10000"/>
                  </a:schemeClr>
                </a:solidFill>
              </a:rPr>
              <a:t>). Именно служение ближним должно быть самоотверженным, бескорыстным, потому что честь и блага земной жизни проходят как сон, как пылкая мечта. Любить добро, стремиться к жизни вечной — вот наша цель и духовная красота! А те, ради которых мы будем трудиться, всегда вспомнят о нас, и если не здесь на земле, то в день пришествия Сына Человеческого. А это, в свою очередь, сделает нашу жизнь не столь уже тяжелой и безотрадной, а, наоборот, она будет легкой и радостной. Жить для других—это долг любви. А любовь пребывает вовеки. Пребывающий же в любви — в Боге пребывает. Вот это и есть та благодатная сила, которая не мыслит зла и побуждает нас, по Апостолу, друг друга тяготы носить (</a:t>
            </a:r>
            <a:r>
              <a:rPr lang="ru-RU" sz="3600" b="1" dirty="0" err="1">
                <a:solidFill>
                  <a:schemeClr val="accent4">
                    <a:lumMod val="10000"/>
                  </a:schemeClr>
                </a:solidFill>
                <a:hlinkClick r:id="rId3"/>
              </a:rPr>
              <a:t>Гал</a:t>
            </a:r>
            <a:r>
              <a:rPr lang="ru-RU" sz="3600" b="1" dirty="0">
                <a:solidFill>
                  <a:schemeClr val="accent4">
                    <a:lumMod val="10000"/>
                  </a:schemeClr>
                </a:solidFill>
                <a:hlinkClick r:id="rId3"/>
              </a:rPr>
              <a:t>. 6:2</a:t>
            </a:r>
            <a:r>
              <a:rPr lang="ru-RU" sz="3600" b="1" dirty="0">
                <a:solidFill>
                  <a:schemeClr val="accent4">
                    <a:lumMod val="10000"/>
                  </a:schemeClr>
                </a:solidFill>
              </a:rPr>
              <a:t>). И это надо делать во имя того, что Христос возлюбил нас прежде сложения мира. Во имя Иисуса Христа и ради близких людей нам будет легче нести труды и подвиги. Это третья тайна жизни.</a:t>
            </a:r>
            <a:r>
              <a:rPr lang="ru-RU" sz="3600" i="1" dirty="0"/>
              <a:t> </a:t>
            </a:r>
            <a:r>
              <a:rPr lang="ru-RU" sz="3600" i="1" dirty="0">
                <a:solidFill>
                  <a:schemeClr val="accent4">
                    <a:lumMod val="10000"/>
                  </a:schemeClr>
                </a:solidFill>
              </a:rPr>
              <a:t>(Размышления о путях земной и загробной жизни христианина) Из статьи смерти</a:t>
            </a:r>
            <a:endParaRPr lang="ru-RU" sz="3600" dirty="0">
              <a:solidFill>
                <a:schemeClr val="accent4">
                  <a:lumMod val="1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857892"/>
            <a:ext cx="8069608" cy="714380"/>
          </a:xfrm>
        </p:spPr>
        <p:txBody>
          <a:bodyPr>
            <a:normAutofit/>
          </a:bodyPr>
          <a:lstStyle/>
          <a:p>
            <a:r>
              <a:rPr lang="ru-RU" sz="1600" b="0" dirty="0">
                <a:solidFill>
                  <a:schemeClr val="accent4">
                    <a:lumMod val="10000"/>
                  </a:schemeClr>
                </a:solidFill>
              </a:rPr>
              <a:t>Место погребения </a:t>
            </a:r>
            <a:r>
              <a:rPr lang="ru-RU" sz="1600" b="0" dirty="0" err="1">
                <a:solidFill>
                  <a:schemeClr val="accent4">
                    <a:lumMod val="10000"/>
                  </a:schemeClr>
                </a:solidFill>
              </a:rPr>
              <a:t>схиарх</a:t>
            </a:r>
            <a:r>
              <a:rPr lang="ru-RU" sz="1600" b="0" dirty="0">
                <a:solidFill>
                  <a:schemeClr val="accent4">
                    <a:lumMod val="10000"/>
                  </a:schemeClr>
                </a:solidFill>
              </a:rPr>
              <a:t>. Иоанна</a:t>
            </a:r>
            <a:br>
              <a:rPr lang="ru-RU" sz="1600" b="0" dirty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sz="1600" b="0" dirty="0">
                <a:solidFill>
                  <a:schemeClr val="accent4">
                    <a:lumMod val="10000"/>
                  </a:schemeClr>
                </a:solidFill>
              </a:rPr>
              <a:t> (Маслова)</a:t>
            </a:r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1204"/>
            <a:ext cx="428628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860032" y="0"/>
            <a:ext cx="39982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О смысле жизни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Время – драгоценный талант, данный человеку для приобретения блаженной вечности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Истинная и единственная цель жизни и духовных подвигов человека на земле – единение с Богом.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Любить добро, плакать с плачущими, радоваться с радующимися, стремиться к жизни вечной – вот наша цель и духовная красота.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Сейчас в мире царит тьма духовная. Вот мы и должны быть светом и солью.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Без благодати душа умирает вечной смертью.</a:t>
            </a:r>
          </a:p>
        </p:txBody>
      </p:sp>
    </p:spTree>
    <p:extLst>
      <p:ext uri="{BB962C8B-B14F-4D97-AF65-F5344CB8AC3E}">
        <p14:creationId xmlns:p14="http://schemas.microsoft.com/office/powerpoint/2010/main" val="2910511034"/>
      </p:ext>
    </p:extLst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7222" y="0"/>
            <a:ext cx="5072098" cy="6429396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7200" b="1" dirty="0">
                <a:solidFill>
                  <a:schemeClr val="accent4">
                    <a:lumMod val="10000"/>
                  </a:schemeClr>
                </a:solidFill>
              </a:rPr>
              <a:t>    Велика, отцы, братия и сестры, тайна времени. Будущее невозможно предвидеть, прошедшее невозможно вернуть, мы живем только в настоящем. А какое оно? — Оно, как остров, всегда окруженный темными бушующими волнами. Настоящее быстротекущее время дано нам для того, чтобы мы приготовили свои души для будущего, для вечности. Каждая прошедшая минута приближает нас к переходу в иной мир. Наступит час, когда мы предстанем на суд Божий, и великий ужас и страх обымет нас, взирающих, как книги нашей жизни раскрываются, дела наши взвешиваются на весах правосудия Божия, а мы, безответны, стоим пред всевидящим оком Праведного Судии.</a:t>
            </a:r>
            <a:br>
              <a:rPr lang="ru-RU" sz="7200" dirty="0">
                <a:solidFill>
                  <a:schemeClr val="accent4">
                    <a:lumMod val="10000"/>
                  </a:schemeClr>
                </a:solidFill>
              </a:rPr>
            </a:br>
            <a:br>
              <a:rPr lang="ru-RU" sz="7200" dirty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sz="7200" dirty="0">
                <a:solidFill>
                  <a:schemeClr val="accent4">
                    <a:lumMod val="10000"/>
                  </a:schemeClr>
                </a:solidFill>
              </a:rPr>
              <a:t>Да избавит нас Господь от этой страшной участи! </a:t>
            </a:r>
          </a:p>
          <a:p>
            <a:pPr algn="just">
              <a:buNone/>
            </a:pPr>
            <a:r>
              <a:rPr lang="ru-RU" sz="7200" dirty="0">
                <a:solidFill>
                  <a:schemeClr val="accent4">
                    <a:lumMod val="10000"/>
                  </a:schemeClr>
                </a:solidFill>
              </a:rPr>
              <a:t>   </a:t>
            </a:r>
            <a:r>
              <a:rPr lang="ru-RU" sz="7200" dirty="0" err="1">
                <a:solidFill>
                  <a:schemeClr val="accent4">
                    <a:lumMod val="10000"/>
                  </a:schemeClr>
                </a:solidFill>
              </a:rPr>
              <a:t>Схиархимандрит</a:t>
            </a:r>
            <a:r>
              <a:rPr lang="ru-RU" sz="7200" dirty="0">
                <a:solidFill>
                  <a:schemeClr val="accent4">
                    <a:lumMod val="10000"/>
                  </a:schemeClr>
                </a:solidFill>
              </a:rPr>
              <a:t> Иоанн (Маслов). Слово перед исповедью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42851"/>
            <a:ext cx="4429124" cy="590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72066" y="6143644"/>
            <a:ext cx="1857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cap="all" dirty="0"/>
              <a:t>03.12.2017 г.</a:t>
            </a:r>
            <a:endParaRPr lang="ru-RU" sz="1200" dirty="0"/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4214842" cy="5143536"/>
          </a:xfrm>
        </p:spPr>
        <p:txBody>
          <a:bodyPr>
            <a:noAutofit/>
          </a:bodyPr>
          <a:lstStyle/>
          <a:p>
            <a:pPr algn="just"/>
            <a:r>
              <a:rPr lang="ru-RU" sz="1800" dirty="0" err="1">
                <a:solidFill>
                  <a:schemeClr val="tx2"/>
                </a:solidFill>
              </a:rPr>
              <a:t>Схиархимандрит</a:t>
            </a:r>
            <a:r>
              <a:rPr lang="ru-RU" sz="1800" dirty="0">
                <a:solidFill>
                  <a:schemeClr val="tx2"/>
                </a:solidFill>
              </a:rPr>
              <a:t> Иоанн (Маслов) родился 6 января 1932 года в деревне </a:t>
            </a:r>
            <a:r>
              <a:rPr lang="ru-RU" sz="1800" dirty="0" err="1">
                <a:solidFill>
                  <a:schemeClr val="tx2"/>
                </a:solidFill>
              </a:rPr>
              <a:t>Потаповка</a:t>
            </a:r>
            <a:r>
              <a:rPr lang="ru-RU" sz="1800" dirty="0">
                <a:solidFill>
                  <a:schemeClr val="tx2"/>
                </a:solidFill>
              </a:rPr>
              <a:t> Сумской области в благочестивой крестьянской семье. С 12 лет Иван стал работать в колхозе. Пас коров, пахал, сеял, косил, собирал плуги, научился делать повозки. В школу ходил за 6 километров в соседнюю деревню. Благодаря природной одаренности и родительскому воспитанию  будущий духовный наставник учился очень хорошо. В 1951 году его призвали в армию.  </a:t>
            </a:r>
            <a:br>
              <a:rPr lang="ru-RU" sz="1800" dirty="0">
                <a:solidFill>
                  <a:schemeClr val="tx2"/>
                </a:solidFill>
              </a:rPr>
            </a:br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1843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79" y="570255"/>
            <a:ext cx="3329831" cy="500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78734791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/>
          </p:nvPr>
        </p:nvSpPr>
        <p:spPr>
          <a:xfrm>
            <a:off x="-428660" y="0"/>
            <a:ext cx="5857916" cy="628652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/>
              <a:t>   </a:t>
            </a:r>
            <a:r>
              <a:rPr lang="ru-RU" sz="1600" b="1" dirty="0"/>
              <a:t>В 1954 году Иван поступил в Глинскую пустынь. Вначале он несколько месяцев нес общие послушания, затем ему </a:t>
            </a:r>
            <a:r>
              <a:rPr lang="ru-RU" sz="1600" b="1" dirty="0" err="1"/>
              <a:t>блгословили</a:t>
            </a:r>
            <a:r>
              <a:rPr lang="ru-RU" sz="1600" b="1" dirty="0"/>
              <a:t> подрясник, а в 1955 году зачислили в обитель по указу. В то время в монастыре подвизались такие известные </a:t>
            </a:r>
            <a:r>
              <a:rPr lang="ru-RU" sz="1600" b="1" dirty="0" err="1"/>
              <a:t>духоносные</a:t>
            </a:r>
            <a:r>
              <a:rPr lang="ru-RU" sz="1600" b="1" dirty="0"/>
              <a:t>  старцы, как </a:t>
            </a:r>
            <a:r>
              <a:rPr lang="ru-RU" sz="1600" b="1" dirty="0" err="1"/>
              <a:t>схиархимандрит</a:t>
            </a:r>
            <a:r>
              <a:rPr lang="ru-RU" sz="1600" b="1" dirty="0"/>
              <a:t> </a:t>
            </a:r>
            <a:r>
              <a:rPr lang="ru-RU" sz="1600" b="1" dirty="0" err="1"/>
              <a:t>Андроник</a:t>
            </a:r>
            <a:r>
              <a:rPr lang="ru-RU" sz="1600" b="1" dirty="0"/>
              <a:t> (Лукаш), </a:t>
            </a:r>
            <a:r>
              <a:rPr lang="ru-RU" sz="1600" b="1" dirty="0" err="1"/>
              <a:t>схиархимандрит</a:t>
            </a:r>
            <a:r>
              <a:rPr lang="ru-RU" sz="1600" b="1" dirty="0"/>
              <a:t> Серафим (</a:t>
            </a:r>
            <a:r>
              <a:rPr lang="ru-RU" sz="1600" b="1" dirty="0" err="1"/>
              <a:t>Амелин</a:t>
            </a:r>
            <a:r>
              <a:rPr lang="ru-RU" sz="1600" b="1" dirty="0"/>
              <a:t>), </a:t>
            </a:r>
            <a:r>
              <a:rPr lang="ru-RU" sz="1600" b="1" dirty="0" err="1"/>
              <a:t>схиархимандрит</a:t>
            </a:r>
            <a:r>
              <a:rPr lang="ru-RU" sz="1600" b="1" dirty="0"/>
              <a:t> Серафим (Романцов). Настоятель обители вскоре благословил Иоанна отвечать на многочисленные письма, поступавшие в обитель от тех, кто просил  наставления и помощи. Так Иван начал свое самоотверженное служение Богу и ближним, ведя жизнь самую скромную, строгую и смиренную. Нес послушание </a:t>
            </a:r>
            <a:r>
              <a:rPr lang="ru-RU" sz="1600" b="1" dirty="0" err="1"/>
              <a:t>письмописца</a:t>
            </a:r>
            <a:r>
              <a:rPr lang="ru-RU" sz="1600" b="1" dirty="0"/>
              <a:t>, трудился в столярной мастерской, делал свечи, затем был заведующим аптекой и одновременно клиросным. 8 октября 1957 года, накануне празднования преставления святого апостола и евангелиста Иоанна Богослова, молодой послушник был пострижен в монашество с именем Иоанн в честь святого апостола любви, качество которого он пронес всю свою подвижническую жизнь.              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85728"/>
            <a:ext cx="3786182" cy="573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572132" y="6000768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 </a:t>
            </a:r>
            <a:r>
              <a:rPr lang="ru-RU" b="1" dirty="0" err="1"/>
              <a:t>о.Андроником</a:t>
            </a:r>
            <a:r>
              <a:rPr lang="ru-RU" b="1" dirty="0"/>
              <a:t> (Лукаш) в Тбилиси 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5786454"/>
            <a:ext cx="3900486" cy="545785"/>
          </a:xfrm>
        </p:spPr>
        <p:txBody>
          <a:bodyPr>
            <a:noAutofit/>
          </a:bodyPr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Отец Иоанн Маслов после пострига в монашество с матерью монахиней Ниной в Глинской пустыни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357166"/>
            <a:ext cx="4569146" cy="554185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b="1" dirty="0"/>
              <a:t>    В 1961 году после закрытия монастыря отец Иоанн по благословению старца </a:t>
            </a:r>
            <a:r>
              <a:rPr lang="ru-RU" sz="1600" b="1" dirty="0" err="1"/>
              <a:t>Андроника</a:t>
            </a:r>
            <a:r>
              <a:rPr lang="ru-RU" sz="1600" b="1" dirty="0"/>
              <a:t> поступил в Московскую духовную семинарию. В 1962 году он был рукоположен в Патриаршем Богоявленском соборе в сан иеродиакона, а 31 марта 1963 года - в сан иеромонаха. После окончания семинарии он продолжил обучение в Духовной академии.  Еще в годы учебы в академии ему, студенту, было вверено духовное </a:t>
            </a:r>
            <a:r>
              <a:rPr lang="ru-RU" sz="1600" b="1" dirty="0" err="1"/>
              <a:t>окормление</a:t>
            </a:r>
            <a:r>
              <a:rPr lang="ru-RU" sz="1600" b="1" dirty="0"/>
              <a:t> преподавателей и учащихся, а также он исповедовал богомольцев. Именно здесь в полной мере раскрылись способности и пастырские дарования отца Иоанна, который с первых дней проявил себя опытнейшим духовником. </a:t>
            </a:r>
            <a:endParaRPr lang="ru-RU" sz="1600" b="1" i="1" dirty="0">
              <a:solidFill>
                <a:srgbClr val="0070C0"/>
              </a:solidFill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7730" y="428604"/>
            <a:ext cx="401767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20822041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2852"/>
            <a:ext cx="4857752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В 1969 году отец Иоанн окончил Московскую духовную академию со степенью кандидата богословия, присвоенной ему за работу «</a:t>
            </a:r>
            <a:r>
              <a:rPr lang="ru-RU" sz="1400" b="1" dirty="0" err="1"/>
              <a:t>Оптинский</a:t>
            </a:r>
            <a:r>
              <a:rPr lang="ru-RU" sz="1400" b="1" dirty="0"/>
              <a:t> старец </a:t>
            </a:r>
            <a:r>
              <a:rPr lang="ru-RU" sz="1400" b="1" dirty="0" err="1"/>
              <a:t>иеросхимонах</a:t>
            </a:r>
            <a:r>
              <a:rPr lang="ru-RU" sz="1400" b="1" dirty="0"/>
              <a:t> Амвросий (Гренков) и его эпистолярное наследие». Отец Иоанн был оставлен профессорским стипендиатом в Московских духовных школах, преподавал пастырское богословие и практическое руководство для пастырей. С 1974 года он стал преподавать </a:t>
            </a:r>
            <a:r>
              <a:rPr lang="ru-RU" sz="1400" b="1" dirty="0" err="1"/>
              <a:t>литургику</a:t>
            </a:r>
            <a:r>
              <a:rPr lang="ru-RU" sz="1400" b="1" dirty="0"/>
              <a:t> в семинарии.  С 1974 года в различных изданиях опубликовано более ста работ отца Иоанна. Венцом его научно-богословской деятельности в Московских духовных школах является магистерская диссертация «Святитель Тихон Задонский и его учение о спасении», которую он защитил 11 марта 1983 года, получив звание магистра богословия. В 1991 г. отец Иоанн закончил уникальный труд - докторскую диссертацию «Глинская пустынь. История обители и ее духовно-просветительная деятельность в XVI-XX веках». В 1991 году отцом Иоанном был закончен «Глинский Патерик», включающий 140 жизнеописаний Глинских подвижников. Благодаря своим богословским трудам отец Иоанн известен не только как старец-духовник, но и как духовный просветитель. 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1354" y="357166"/>
            <a:ext cx="4342645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857752" y="5929330"/>
            <a:ext cx="4286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Отец Иоанн (справа) в Троице-Сергиевой лавре после поступления в Московскую духовную семинарию</a:t>
            </a:r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4003294" cy="536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57158" y="5786454"/>
            <a:ext cx="44291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Отец Иоанн (справа) в Троице-Сергиевой </a:t>
            </a:r>
          </a:p>
          <a:p>
            <a:pPr algn="ctr"/>
            <a:r>
              <a:rPr lang="ru-RU" sz="1400" b="1" dirty="0"/>
              <a:t>лавре после поступления в Московскую</a:t>
            </a:r>
          </a:p>
          <a:p>
            <a:pPr algn="ctr"/>
            <a:r>
              <a:rPr lang="ru-RU" sz="1400" b="1" dirty="0"/>
              <a:t>духовную семинарию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500042"/>
            <a:ext cx="41434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Только любовью можно постигнуть внутреннюю жизнь других людей и войти с ними в тесное духовное общение.</a:t>
            </a:r>
          </a:p>
          <a:p>
            <a:pPr algn="just"/>
            <a:endParaRPr lang="ru-RU" b="1" dirty="0"/>
          </a:p>
          <a:p>
            <a:pPr algn="just"/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1928802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dirty="0"/>
              <a:t>Смирение – это способность видеть истину.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2928934"/>
            <a:ext cx="40719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dirty="0"/>
              <a:t>Мы должны постоянно следить за собой, за своими мыслями, делами и пожеланиями и всячески избегать того, что оскорбляет Бога и удаляет Его из нашего сердца</a:t>
            </a:r>
          </a:p>
          <a:p>
            <a:pPr algn="just" fontAlgn="base"/>
            <a:endParaRPr lang="ru-RU" b="1" dirty="0"/>
          </a:p>
          <a:p>
            <a:pPr algn="just" fontAlgn="base"/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43438" y="5143512"/>
            <a:ext cx="4071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dirty="0"/>
              <a:t>С прекращением покаяния прекращается и духовная жизнь человека.</a:t>
            </a:r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929618" cy="550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785786" y="6000768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Заащита</a:t>
            </a:r>
            <a:r>
              <a:rPr lang="ru-RU" b="1" dirty="0"/>
              <a:t> магистерской </a:t>
            </a:r>
            <a:r>
              <a:rPr lang="ru-RU" b="1" dirty="0" err="1"/>
              <a:t>дисссертации</a:t>
            </a:r>
            <a:r>
              <a:rPr lang="ru-RU" b="1" dirty="0"/>
              <a:t> арх.  Иоанна (МАСЛОВА)</a:t>
            </a:r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3582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В 1985 году о. </a:t>
            </a:r>
            <a:r>
              <a:rPr lang="ru-RU" b="1" dirty="0" err="1"/>
              <a:t>Иооанн</a:t>
            </a:r>
            <a:r>
              <a:rPr lang="ru-RU" b="1" dirty="0"/>
              <a:t> был направлен из Троице-Сергиевой Лавры духовником в </a:t>
            </a:r>
            <a:r>
              <a:rPr lang="ru-RU" b="1" dirty="0" err="1"/>
              <a:t>Жировицкий</a:t>
            </a:r>
            <a:r>
              <a:rPr lang="ru-RU" b="1" dirty="0"/>
              <a:t> Успенский монастырь. Недолго пришлось ему трудиться на новой ниве пастырского делания. В июне 1990 года он приехал в отпуск в Сергиев Посад, а в августе, перед очередным отъездом в Белоруссию, недуг окончательно приковал его к постели. Страдания то усиливались, доходя до критических состояний, то ослабевали. </a:t>
            </a:r>
            <a:r>
              <a:rPr lang="ru-RU" b="1" dirty="0" err="1"/>
              <a:t>Схиархимандрит</a:t>
            </a:r>
            <a:r>
              <a:rPr lang="ru-RU" b="1" dirty="0"/>
              <a:t> Иоанн не прекращал принимать духовных чад, даже если после очередной беседы терял сознание.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00372"/>
            <a:ext cx="5000660" cy="301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58" y="5929330"/>
            <a:ext cx="6143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Отец Иоанн и настоятель </a:t>
            </a:r>
            <a:r>
              <a:rPr lang="ru-RU" sz="1600" b="1" dirty="0" err="1"/>
              <a:t>Жировицкого</a:t>
            </a:r>
            <a:r>
              <a:rPr lang="ru-RU" sz="1600" b="1" dirty="0"/>
              <a:t> </a:t>
            </a:r>
          </a:p>
          <a:p>
            <a:r>
              <a:rPr lang="ru-RU" sz="1600" b="1" dirty="0"/>
              <a:t>монастыря архимандрит Константин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714620"/>
            <a:ext cx="285752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4286280" cy="599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714876" y="357166"/>
            <a:ext cx="42862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Об отношении к ближним</a:t>
            </a:r>
            <a:endParaRPr lang="ru-RU" sz="1600" b="1" dirty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Осуждая ближнего, досаждаешь Богу.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Находить общий язык с людьми – значит не вступать в споры и не доказывать свою правоту. А без этого жизнь будет очень трудной и непрочной.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00000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Жизнь нам дается один раз, можно нажить столько врагов, что и по земле стыдно будет ходить, а можно приобрести столько друзей, что всегда помощь будет.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00000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Осуждая ближнего, досаждаешь Богу.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00000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При всех обидах и неприятностях должно хранить неизменно спокойствие духа и быть ко всем приветливым и радушным.</a:t>
            </a:r>
          </a:p>
        </p:txBody>
      </p:sp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410</TotalTime>
  <Words>1272</Words>
  <Application>Microsoft Office PowerPoint</Application>
  <PresentationFormat>Экран (4:3)</PresentationFormat>
  <Paragraphs>73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Verdana</vt:lpstr>
      <vt:lpstr>Wingdings 2</vt:lpstr>
      <vt:lpstr>Аспект</vt:lpstr>
      <vt:lpstr>Схиархимандрит Иоанн  (Маслов): жизнь и наставления в фотографиях – презентация к 90-летию со Дня рождения</vt:lpstr>
      <vt:lpstr>Схиархимандрит Иоанн (Маслов) родился 6 января 1932 года в деревне Потаповка Сумской области в благочестивой крестьянской семье. С 12 лет Иван стал работать в колхозе. Пас коров, пахал, сеял, косил, собирал плуги, научился делать повозки. В школу ходил за 6 километров в соседнюю деревню. Благодаря природной одаренности и родительскому воспитанию  будущий духовный наставник учился очень хорошо. В 1951 году его призвали в армию.   </vt:lpstr>
      <vt:lpstr>Презентация PowerPoint</vt:lpstr>
      <vt:lpstr>Отец Иоанн Маслов после пострига в монашество с матерью монахиней Ниной в Глинской пустыни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Место погребения схиарх. Иоанна  (Маслова)</vt:lpstr>
      <vt:lpstr>Презентация PowerPoint</vt:lpstr>
    </vt:vector>
  </TitlesOfParts>
  <Company>RUVAREZ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PUTNIK</dc:creator>
  <cp:lastModifiedBy>Windows 10</cp:lastModifiedBy>
  <cp:revision>53</cp:revision>
  <dcterms:created xsi:type="dcterms:W3CDTF">2012-10-25T11:10:05Z</dcterms:created>
  <dcterms:modified xsi:type="dcterms:W3CDTF">2022-01-26T08:04:34Z</dcterms:modified>
</cp:coreProperties>
</file>