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38"/>
  </p:notesMasterIdLst>
  <p:sldIdLst>
    <p:sldId id="256" r:id="rId2"/>
    <p:sldId id="280" r:id="rId3"/>
    <p:sldId id="281" r:id="rId4"/>
    <p:sldId id="288" r:id="rId5"/>
    <p:sldId id="289" r:id="rId6"/>
    <p:sldId id="259" r:id="rId7"/>
    <p:sldId id="291" r:id="rId8"/>
    <p:sldId id="292" r:id="rId9"/>
    <p:sldId id="282" r:id="rId10"/>
    <p:sldId id="283" r:id="rId11"/>
    <p:sldId id="293" r:id="rId12"/>
    <p:sldId id="285" r:id="rId13"/>
    <p:sldId id="284" r:id="rId14"/>
    <p:sldId id="286" r:id="rId15"/>
    <p:sldId id="294" r:id="rId16"/>
    <p:sldId id="287" r:id="rId17"/>
    <p:sldId id="258" r:id="rId18"/>
    <p:sldId id="260" r:id="rId19"/>
    <p:sldId id="262" r:id="rId20"/>
    <p:sldId id="264" r:id="rId21"/>
    <p:sldId id="266" r:id="rId22"/>
    <p:sldId id="267" r:id="rId23"/>
    <p:sldId id="269" r:id="rId24"/>
    <p:sldId id="270" r:id="rId25"/>
    <p:sldId id="273" r:id="rId26"/>
    <p:sldId id="271" r:id="rId27"/>
    <p:sldId id="272" r:id="rId28"/>
    <p:sldId id="274" r:id="rId29"/>
    <p:sldId id="275" r:id="rId30"/>
    <p:sldId id="276" r:id="rId31"/>
    <p:sldId id="277" r:id="rId32"/>
    <p:sldId id="295" r:id="rId33"/>
    <p:sldId id="296" r:id="rId34"/>
    <p:sldId id="298" r:id="rId35"/>
    <p:sldId id="297" r:id="rId36"/>
    <p:sldId id="27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48"/>
    <a:srgbClr val="000066"/>
    <a:srgbClr val="EEA512"/>
    <a:srgbClr val="EC8014"/>
    <a:srgbClr val="000018"/>
    <a:srgbClr val="006600"/>
    <a:srgbClr val="411605"/>
    <a:srgbClr val="99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6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53;&#1072;&#1091;&#1095;&#1085;&#1072;&#1103;%20&#1088;&#1072;&#1073;&#1086;&#1090;&#1072;\&#1044;&#1080;&#1072;&#1075;&#1088;&#1072;&#1084;&#1084;&#1072;%20&#1075;&#1088;&#1072;&#1084;&#1086;&#1090;&#1085;&#1086;&#1075;&#1086;%20&#1085;&#1072;&#1089;&#1077;&#1083;&#1077;&#1085;&#1080;&#110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3;&#1072;&#1091;&#1095;&#1085;&#1072;&#1103;%20&#1088;&#1072;&#1073;&#1086;&#1090;&#1072;\&#1044;&#1080;&#1072;&#1075;&#1088;&#1072;&#1084;&#1084;&#1072;%20&#1075;&#1088;&#1072;&#1084;&#1086;&#1090;&#1085;&#1086;&#1075;&#1086;%20&#1085;&#1072;&#1089;&#1077;&#1083;&#1077;&#1085;&#1080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венчаний по месяцам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ноябрь</c:v>
                </c:pt>
                <c:pt idx="1">
                  <c:v>октябрь</c:v>
                </c:pt>
                <c:pt idx="2">
                  <c:v>январь</c:v>
                </c:pt>
                <c:pt idx="3">
                  <c:v>февраль</c:v>
                </c:pt>
                <c:pt idx="4">
                  <c:v>июнь</c:v>
                </c:pt>
                <c:pt idx="5">
                  <c:v>май</c:v>
                </c:pt>
                <c:pt idx="6">
                  <c:v>апрель</c:v>
                </c:pt>
                <c:pt idx="7">
                  <c:v>сентябрь</c:v>
                </c:pt>
                <c:pt idx="8">
                  <c:v>июль</c:v>
                </c:pt>
                <c:pt idx="9">
                  <c:v>август</c:v>
                </c:pt>
              </c:strCache>
            </c:strRef>
          </c:cat>
          <c:val>
            <c:numRef>
              <c:f>Лист1!$B$2:$B$11</c:f>
              <c:numCache>
                <c:formatCode>0%</c:formatCode>
                <c:ptCount val="10"/>
                <c:pt idx="0">
                  <c:v>0.26</c:v>
                </c:pt>
                <c:pt idx="1">
                  <c:v>0.22</c:v>
                </c:pt>
                <c:pt idx="2">
                  <c:v>0.2</c:v>
                </c:pt>
                <c:pt idx="3">
                  <c:v>0.2</c:v>
                </c:pt>
                <c:pt idx="4">
                  <c:v>0.04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0.01</c:v>
                </c:pt>
                <c:pt idx="9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8951161511154844"/>
          <c:y val="2.5821390215901938E-2"/>
          <c:w val="0.20041013961411694"/>
          <c:h val="0.91945228307965776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623499490720151E-2"/>
          <c:y val="8.7607718974010027E-2"/>
          <c:w val="0.83260692866395103"/>
          <c:h val="0.76110046538802778"/>
        </c:manualLayout>
      </c:layout>
      <c:pie3D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dirty="0"/>
                      <a:t>76,34%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b="1" dirty="0"/>
                      <a:t>9,68%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57711140233047E-2"/>
                  <c:y val="2.1984279958248129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6,72%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103249452749861E-2"/>
                  <c:y val="3.9470634912868056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4,03%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6794180083721261E-2"/>
                  <c:y val="3.2563419555708621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/>
                      <a:t>3,23%</a:t>
                    </a:r>
                    <a:endParaRPr lang="en-US" b="1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Лист1!$C$9:$C$13</c:f>
              <c:strCache>
                <c:ptCount val="5"/>
                <c:pt idx="0">
                  <c:v>Крестьяне</c:v>
                </c:pt>
                <c:pt idx="1">
                  <c:v>Казённые крестьяне</c:v>
                </c:pt>
                <c:pt idx="2">
                  <c:v>Дворяне</c:v>
                </c:pt>
                <c:pt idx="3">
                  <c:v>Однодворцы</c:v>
                </c:pt>
                <c:pt idx="4">
                  <c:v>Иное сословие</c:v>
                </c:pt>
              </c:strCache>
            </c:strRef>
          </c:cat>
          <c:val>
            <c:numRef>
              <c:f>Лист1!$F$9:$F$13</c:f>
              <c:numCache>
                <c:formatCode>0.00%</c:formatCode>
                <c:ptCount val="5"/>
                <c:pt idx="0">
                  <c:v>0.76344086021505375</c:v>
                </c:pt>
                <c:pt idx="1">
                  <c:v>9.6774193548387094E-2</c:v>
                </c:pt>
                <c:pt idx="2">
                  <c:v>6.7204301075268813E-2</c:v>
                </c:pt>
                <c:pt idx="3">
                  <c:v>4.0322580645161289E-2</c:v>
                </c:pt>
                <c:pt idx="4">
                  <c:v>3.2258064516129031E-2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 rot="0" vert="horz"/>
          <a:lstStyle/>
          <a:p>
            <a:pPr>
              <a:defRPr sz="2400"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 sz="2400"/>
            </a:pPr>
            <a:endParaRPr lang="ru-RU"/>
          </a:p>
        </c:txPr>
      </c:legendEntry>
      <c:legendEntry>
        <c:idx val="2"/>
        <c:txPr>
          <a:bodyPr rot="0" vert="horz"/>
          <a:lstStyle/>
          <a:p>
            <a:pPr>
              <a:defRPr sz="2400"/>
            </a:pPr>
            <a:endParaRPr lang="ru-RU"/>
          </a:p>
        </c:txPr>
      </c:legendEntry>
      <c:legendEntry>
        <c:idx val="3"/>
        <c:txPr>
          <a:bodyPr rot="0" vert="horz"/>
          <a:lstStyle/>
          <a:p>
            <a:pPr>
              <a:defRPr sz="2400"/>
            </a:pPr>
            <a:endParaRPr lang="ru-RU"/>
          </a:p>
        </c:txPr>
      </c:legendEntry>
      <c:legendEntry>
        <c:idx val="4"/>
        <c:txPr>
          <a:bodyPr rot="0" vert="horz"/>
          <a:lstStyle/>
          <a:p>
            <a:pPr>
              <a:defRPr sz="2400"/>
            </a:pPr>
            <a:endParaRPr lang="ru-RU"/>
          </a:p>
        </c:txPr>
      </c:legendEntry>
      <c:layout>
        <c:manualLayout>
          <c:xMode val="edge"/>
          <c:yMode val="edge"/>
          <c:x val="0"/>
          <c:y val="0.74875230575395835"/>
          <c:w val="0.99840519964672836"/>
          <c:h val="0.2353814834657218"/>
        </c:manualLayout>
      </c:layout>
      <c:overlay val="0"/>
      <c:txPr>
        <a:bodyPr rot="0" vert="horz"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>
                <a:solidFill>
                  <a:srgbClr val="000048"/>
                </a:solidFill>
              </a:rPr>
              <a:t>Возраст вступавших в первый брак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женщины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до 20 лет</c:v>
                </c:pt>
                <c:pt idx="1">
                  <c:v>от 20 до 24 лет</c:v>
                </c:pt>
                <c:pt idx="2">
                  <c:v>от 25 до 30 лет</c:v>
                </c:pt>
                <c:pt idx="3">
                  <c:v>старше 30 лет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0.38</c:v>
                </c:pt>
                <c:pt idx="2">
                  <c:v>0.06</c:v>
                </c:pt>
                <c:pt idx="3">
                  <c:v>0.01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до 20 лет</c:v>
                </c:pt>
                <c:pt idx="1">
                  <c:v>от 20 до 24 лет</c:v>
                </c:pt>
                <c:pt idx="2">
                  <c:v>от 25 до 30 лет</c:v>
                </c:pt>
                <c:pt idx="3">
                  <c:v>старше 30 лет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0.51</c:v>
                </c:pt>
                <c:pt idx="1">
                  <c:v>0.41</c:v>
                </c:pt>
                <c:pt idx="2">
                  <c:v>7.0000000000000007E-2</c:v>
                </c:pt>
                <c:pt idx="3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149504"/>
        <c:axId val="80282368"/>
      </c:barChart>
      <c:catAx>
        <c:axId val="80149504"/>
        <c:scaling>
          <c:orientation val="minMax"/>
        </c:scaling>
        <c:delete val="0"/>
        <c:axPos val="b"/>
        <c:majorTickMark val="out"/>
        <c:minorTickMark val="none"/>
        <c:tickLblPos val="nextTo"/>
        <c:crossAx val="80282368"/>
        <c:crosses val="autoZero"/>
        <c:auto val="1"/>
        <c:lblAlgn val="ctr"/>
        <c:lblOffset val="100"/>
        <c:noMultiLvlLbl val="0"/>
      </c:catAx>
      <c:valAx>
        <c:axId val="802823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0149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Pt>
            <c:idx val="1"/>
            <c:bubble3D val="0"/>
            <c:explosion val="8"/>
          </c:dPt>
          <c:cat>
            <c:strRef>
              <c:f>Лист1!$A$2:$A$9</c:f>
              <c:strCache>
                <c:ptCount val="8"/>
                <c:pt idx="0">
                  <c:v>Шепелевич</c:v>
                </c:pt>
                <c:pt idx="1">
                  <c:v>Шахнович</c:v>
                </c:pt>
                <c:pt idx="2">
                  <c:v>Близнюкович</c:v>
                </c:pt>
                <c:pt idx="3">
                  <c:v>Ивашевич</c:v>
                </c:pt>
                <c:pt idx="4">
                  <c:v>Германович</c:v>
                </c:pt>
                <c:pt idx="5">
                  <c:v>Кушнеревич</c:v>
                </c:pt>
                <c:pt idx="6">
                  <c:v>Басевич</c:v>
                </c:pt>
                <c:pt idx="7">
                  <c:v>Другие фамилии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0.23</c:v>
                </c:pt>
                <c:pt idx="1">
                  <c:v>0.21</c:v>
                </c:pt>
                <c:pt idx="2">
                  <c:v>0.11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0.02</c:v>
                </c:pt>
                <c:pt idx="6">
                  <c:v>0.02</c:v>
                </c:pt>
                <c:pt idx="7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Грамотное население. Из них:</c:v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Лист1!$A$1:$A$7</c:f>
              <c:strCache>
                <c:ptCount val="7"/>
                <c:pt idx="0">
                  <c:v>1842-1863гг</c:v>
                </c:pt>
                <c:pt idx="1">
                  <c:v>1863-1881гг</c:v>
                </c:pt>
                <c:pt idx="2">
                  <c:v>1882-1901гг</c:v>
                </c:pt>
                <c:pt idx="3">
                  <c:v>1902-1913гг</c:v>
                </c:pt>
                <c:pt idx="4">
                  <c:v>1921-1922гг</c:v>
                </c:pt>
                <c:pt idx="5">
                  <c:v>1925-1938гг</c:v>
                </c:pt>
                <c:pt idx="6">
                  <c:v>1939-1941гг</c:v>
                </c:pt>
              </c:strCache>
            </c:strRef>
          </c:cat>
          <c:val>
            <c:numRef>
              <c:f>Лист1!$E$1:$E$7</c:f>
              <c:numCache>
                <c:formatCode>0.00%</c:formatCode>
                <c:ptCount val="7"/>
                <c:pt idx="0">
                  <c:v>1.0752688172043012E-2</c:v>
                </c:pt>
                <c:pt idx="1">
                  <c:v>8.7499999999999994E-2</c:v>
                </c:pt>
                <c:pt idx="2">
                  <c:v>8.4033613445378158E-2</c:v>
                </c:pt>
                <c:pt idx="3">
                  <c:v>0.15051020408163265</c:v>
                </c:pt>
                <c:pt idx="4">
                  <c:v>0.39705882352941174</c:v>
                </c:pt>
                <c:pt idx="5">
                  <c:v>0.60204081632653061</c:v>
                </c:pt>
                <c:pt idx="6">
                  <c:v>0.84</c:v>
                </c:pt>
              </c:numCache>
            </c:numRef>
          </c:val>
        </c:ser>
        <c:ser>
          <c:idx val="1"/>
          <c:order val="1"/>
          <c:tx>
            <c:v>Женщины</c:v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Лист1!$I$1:$I$7</c:f>
              <c:numCache>
                <c:formatCode>0.00%</c:formatCode>
                <c:ptCount val="7"/>
                <c:pt idx="0">
                  <c:v>5.3763440860215058E-3</c:v>
                </c:pt>
                <c:pt idx="1">
                  <c:v>1.4999999999999999E-2</c:v>
                </c:pt>
                <c:pt idx="2">
                  <c:v>1.4005602240896359E-2</c:v>
                </c:pt>
                <c:pt idx="3">
                  <c:v>1.2755102040816325E-2</c:v>
                </c:pt>
                <c:pt idx="4">
                  <c:v>7.3529411764705885E-2</c:v>
                </c:pt>
                <c:pt idx="5">
                  <c:v>0.16326530612244897</c:v>
                </c:pt>
                <c:pt idx="6">
                  <c:v>0.41000000000000003</c:v>
                </c:pt>
              </c:numCache>
            </c:numRef>
          </c:val>
        </c:ser>
        <c:ser>
          <c:idx val="2"/>
          <c:order val="2"/>
          <c:tx>
            <c:v>Мужчины</c:v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Лист1!$H$1:$H$7</c:f>
              <c:numCache>
                <c:formatCode>0.00%</c:formatCode>
                <c:ptCount val="7"/>
                <c:pt idx="0">
                  <c:v>5.3763440860215058E-3</c:v>
                </c:pt>
                <c:pt idx="1">
                  <c:v>7.2499999999999995E-2</c:v>
                </c:pt>
                <c:pt idx="2">
                  <c:v>7.0028011204481794E-2</c:v>
                </c:pt>
                <c:pt idx="3">
                  <c:v>0.13775510204081631</c:v>
                </c:pt>
                <c:pt idx="4">
                  <c:v>0.3235294117647059</c:v>
                </c:pt>
                <c:pt idx="5">
                  <c:v>0.49999999999999994</c:v>
                </c:pt>
                <c:pt idx="6">
                  <c:v>0.43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4505600"/>
        <c:axId val="94519680"/>
      </c:barChart>
      <c:catAx>
        <c:axId val="9450560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94519680"/>
        <c:crosses val="autoZero"/>
        <c:auto val="1"/>
        <c:lblAlgn val="ctr"/>
        <c:lblOffset val="100"/>
        <c:noMultiLvlLbl val="0"/>
      </c:catAx>
      <c:valAx>
        <c:axId val="9451968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94505600"/>
        <c:crosses val="autoZero"/>
        <c:crossBetween val="between"/>
      </c:valAx>
    </c:plotArea>
    <c:legend>
      <c:legendPos val="t"/>
      <c:legendEntry>
        <c:idx val="0"/>
        <c:txPr>
          <a:bodyPr rot="0" vert="horz"/>
          <a:lstStyle/>
          <a:p>
            <a:pPr>
              <a:defRPr sz="2000" b="1"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>
              <a:defRPr sz="2000" b="1"/>
            </a:pPr>
            <a:endParaRPr lang="ru-RU"/>
          </a:p>
        </c:txPr>
      </c:legendEntry>
      <c:legendEntry>
        <c:idx val="2"/>
        <c:txPr>
          <a:bodyPr rot="0" vert="horz"/>
          <a:lstStyle/>
          <a:p>
            <a:pPr>
              <a:defRPr sz="2000" b="1"/>
            </a:pPr>
            <a:endParaRPr lang="ru-RU"/>
          </a:p>
        </c:txPr>
      </c:legendEntry>
      <c:layout>
        <c:manualLayout>
          <c:xMode val="edge"/>
          <c:yMode val="edge"/>
          <c:x val="7.160595507309224E-2"/>
          <c:y val="1.5117367911501896E-2"/>
          <c:w val="0.83107667696420839"/>
          <c:h val="0.1193143354442099"/>
        </c:manualLayout>
      </c:layout>
      <c:overlay val="0"/>
      <c:txPr>
        <a:bodyPr rot="0" vert="horz"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8CB4FC-57F6-4082-A29C-B1829F066B48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ED1C76-4C4D-47D4-B78D-6BC08ED088A2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1) Название  населённого  пункта, в котором жил интересующий  человек</a:t>
          </a:r>
          <a:endParaRPr lang="ru-RU" sz="2400" dirty="0">
            <a:solidFill>
              <a:schemeClr val="bg1"/>
            </a:solidFill>
          </a:endParaRPr>
        </a:p>
      </dgm:t>
    </dgm:pt>
    <dgm:pt modelId="{4C3BD43B-D9A6-4885-9E8B-51ABB824AE70}" type="parTrans" cxnId="{2A718CC0-0457-47B3-9E43-E41ECAD1BC03}">
      <dgm:prSet/>
      <dgm:spPr/>
      <dgm:t>
        <a:bodyPr/>
        <a:lstStyle/>
        <a:p>
          <a:endParaRPr lang="ru-RU"/>
        </a:p>
      </dgm:t>
    </dgm:pt>
    <dgm:pt modelId="{F9B7D790-DEB8-4297-9CD1-F8D7B32B5AE8}" type="sibTrans" cxnId="{2A718CC0-0457-47B3-9E43-E41ECAD1BC03}">
      <dgm:prSet/>
      <dgm:spPr/>
      <dgm:t>
        <a:bodyPr/>
        <a:lstStyle/>
        <a:p>
          <a:endParaRPr lang="ru-RU"/>
        </a:p>
      </dgm:t>
    </dgm:pt>
    <dgm:pt modelId="{766C1403-1AC8-4FA9-BBC2-C47A4E2E1087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2) К приходу какой церкви относилось место проживания</a:t>
          </a:r>
          <a:endParaRPr lang="ru-RU" sz="2400" dirty="0">
            <a:solidFill>
              <a:schemeClr val="bg1"/>
            </a:solidFill>
          </a:endParaRPr>
        </a:p>
      </dgm:t>
    </dgm:pt>
    <dgm:pt modelId="{5FE2C932-D71E-49E1-8E5E-499FE28DD510}" type="parTrans" cxnId="{3F0B1454-7714-4EF9-95A1-D0FB83A49D68}">
      <dgm:prSet/>
      <dgm:spPr/>
      <dgm:t>
        <a:bodyPr/>
        <a:lstStyle/>
        <a:p>
          <a:endParaRPr lang="ru-RU"/>
        </a:p>
      </dgm:t>
    </dgm:pt>
    <dgm:pt modelId="{F10CC0D3-C0FC-404F-ADF3-C901B6E46D2E}" type="sibTrans" cxnId="{3F0B1454-7714-4EF9-95A1-D0FB83A49D68}">
      <dgm:prSet/>
      <dgm:spPr/>
      <dgm:t>
        <a:bodyPr/>
        <a:lstStyle/>
        <a:p>
          <a:endParaRPr lang="ru-RU"/>
        </a:p>
      </dgm:t>
    </dgm:pt>
    <dgm:pt modelId="{3D05010E-0FBC-4DB8-AF7B-8557E7EDBDE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6600"/>
              </a:solidFill>
            </a:rPr>
            <a:t>а) по информации местных органов самоуправления</a:t>
          </a:r>
          <a:endParaRPr lang="ru-RU" sz="1800" dirty="0">
            <a:solidFill>
              <a:srgbClr val="006600"/>
            </a:solidFill>
          </a:endParaRPr>
        </a:p>
      </dgm:t>
    </dgm:pt>
    <dgm:pt modelId="{94DE7B62-32B0-4A4C-8476-09CA975B0FFA}" type="parTrans" cxnId="{23128A0D-C378-4659-B90E-E414ABC62E84}">
      <dgm:prSet/>
      <dgm:spPr/>
      <dgm:t>
        <a:bodyPr/>
        <a:lstStyle/>
        <a:p>
          <a:endParaRPr lang="ru-RU"/>
        </a:p>
      </dgm:t>
    </dgm:pt>
    <dgm:pt modelId="{048C86AC-A4EA-402C-BAB3-F8A5BFC78ED4}" type="sibTrans" cxnId="{23128A0D-C378-4659-B90E-E414ABC62E84}">
      <dgm:prSet/>
      <dgm:spPr/>
      <dgm:t>
        <a:bodyPr/>
        <a:lstStyle/>
        <a:p>
          <a:endParaRPr lang="ru-RU"/>
        </a:p>
      </dgm:t>
    </dgm:pt>
    <dgm:pt modelId="{E07711B8-696A-4698-8130-8729FD4EE1C5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6600"/>
              </a:solidFill>
            </a:rPr>
            <a:t>б) по информации  сайта местной православной Епархии</a:t>
          </a:r>
          <a:endParaRPr lang="ru-RU" sz="1800" dirty="0">
            <a:solidFill>
              <a:srgbClr val="006600"/>
            </a:solidFill>
          </a:endParaRPr>
        </a:p>
      </dgm:t>
    </dgm:pt>
    <dgm:pt modelId="{8758BA37-106C-49A5-8F73-FFAE3AD643C6}" type="parTrans" cxnId="{48D87DB7-01CB-4544-9FB8-249AAE37183A}">
      <dgm:prSet/>
      <dgm:spPr/>
      <dgm:t>
        <a:bodyPr/>
        <a:lstStyle/>
        <a:p>
          <a:endParaRPr lang="ru-RU"/>
        </a:p>
      </dgm:t>
    </dgm:pt>
    <dgm:pt modelId="{7F033D84-4B8E-4F79-A0F9-D4A92B57A855}" type="sibTrans" cxnId="{48D87DB7-01CB-4544-9FB8-249AAE37183A}">
      <dgm:prSet/>
      <dgm:spPr/>
      <dgm:t>
        <a:bodyPr/>
        <a:lstStyle/>
        <a:p>
          <a:endParaRPr lang="ru-RU"/>
        </a:p>
      </dgm:t>
    </dgm:pt>
    <dgm:pt modelId="{C22FE7A4-D968-41CC-B880-E1A1EBEFC97F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3) Контактная информация о настоятеле храма</a:t>
          </a:r>
          <a:endParaRPr lang="ru-RU" sz="2400" dirty="0">
            <a:solidFill>
              <a:schemeClr val="bg1"/>
            </a:solidFill>
          </a:endParaRPr>
        </a:p>
      </dgm:t>
    </dgm:pt>
    <dgm:pt modelId="{40C479B9-884A-49EB-9DF6-54FD9DEA847D}" type="parTrans" cxnId="{5F07DAED-6F2E-4B12-BB7A-B86885C0F47A}">
      <dgm:prSet/>
      <dgm:spPr/>
      <dgm:t>
        <a:bodyPr/>
        <a:lstStyle/>
        <a:p>
          <a:endParaRPr lang="ru-RU"/>
        </a:p>
      </dgm:t>
    </dgm:pt>
    <dgm:pt modelId="{6A6EB60E-9F4F-4DF8-921F-893A5B571061}" type="sibTrans" cxnId="{5F07DAED-6F2E-4B12-BB7A-B86885C0F47A}">
      <dgm:prSet/>
      <dgm:spPr/>
      <dgm:t>
        <a:bodyPr/>
        <a:lstStyle/>
        <a:p>
          <a:endParaRPr lang="ru-RU"/>
        </a:p>
      </dgm:t>
    </dgm:pt>
    <dgm:pt modelId="{B578F4DB-86AE-444F-896E-0832A87A9AC4}">
      <dgm:prSet phldrT="[Текст]"/>
      <dgm:spPr/>
      <dgm:t>
        <a:bodyPr/>
        <a:lstStyle/>
        <a:p>
          <a:r>
            <a:rPr lang="ru-RU" dirty="0" smtClean="0">
              <a:solidFill>
                <a:srgbClr val="006600"/>
              </a:solidFill>
            </a:rPr>
            <a:t>а) книги брачных обысков сохранились </a:t>
          </a:r>
          <a:endParaRPr lang="ru-RU" dirty="0">
            <a:solidFill>
              <a:srgbClr val="006600"/>
            </a:solidFill>
          </a:endParaRPr>
        </a:p>
      </dgm:t>
    </dgm:pt>
    <dgm:pt modelId="{290FE851-648F-4081-8D84-1C748B22F53B}" type="parTrans" cxnId="{C27F0520-9F26-47A4-B325-BECB76D72E54}">
      <dgm:prSet/>
      <dgm:spPr/>
      <dgm:t>
        <a:bodyPr/>
        <a:lstStyle/>
        <a:p>
          <a:endParaRPr lang="ru-RU"/>
        </a:p>
      </dgm:t>
    </dgm:pt>
    <dgm:pt modelId="{691E689D-E2E9-42FD-8E1B-9F6B694E208B}" type="sibTrans" cxnId="{C27F0520-9F26-47A4-B325-BECB76D72E54}">
      <dgm:prSet/>
      <dgm:spPr/>
      <dgm:t>
        <a:bodyPr/>
        <a:lstStyle/>
        <a:p>
          <a:endParaRPr lang="ru-RU"/>
        </a:p>
      </dgm:t>
    </dgm:pt>
    <dgm:pt modelId="{6B55F4AA-6D86-483B-BAF9-412AAE9121B3}">
      <dgm:prSet phldrT="[Текст]"/>
      <dgm:spPr/>
      <dgm:t>
        <a:bodyPr/>
        <a:lstStyle/>
        <a:p>
          <a:r>
            <a:rPr lang="ru-RU" dirty="0" smtClean="0">
              <a:solidFill>
                <a:srgbClr val="006600"/>
              </a:solidFill>
            </a:rPr>
            <a:t>б) книг брачных обысков в данном храме нет</a:t>
          </a:r>
          <a:endParaRPr lang="ru-RU" dirty="0">
            <a:solidFill>
              <a:srgbClr val="006600"/>
            </a:solidFill>
          </a:endParaRPr>
        </a:p>
      </dgm:t>
    </dgm:pt>
    <dgm:pt modelId="{965C6461-9CFD-4E00-B6D6-9B6AC3C6622F}" type="parTrans" cxnId="{6DF63C76-A901-437D-9718-A8A8F06942A9}">
      <dgm:prSet/>
      <dgm:spPr/>
      <dgm:t>
        <a:bodyPr/>
        <a:lstStyle/>
        <a:p>
          <a:endParaRPr lang="ru-RU"/>
        </a:p>
      </dgm:t>
    </dgm:pt>
    <dgm:pt modelId="{87B63534-5C77-4EE4-A8D6-305B41A13BC2}" type="sibTrans" cxnId="{6DF63C76-A901-437D-9718-A8A8F06942A9}">
      <dgm:prSet/>
      <dgm:spPr/>
      <dgm:t>
        <a:bodyPr/>
        <a:lstStyle/>
        <a:p>
          <a:endParaRPr lang="ru-RU"/>
        </a:p>
      </dgm:t>
    </dgm:pt>
    <dgm:pt modelId="{C55B91BD-71F9-4E6A-AA3A-30C47EB70FE9}" type="pres">
      <dgm:prSet presAssocID="{B08CB4FC-57F6-4082-A29C-B1829F066B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2033EE-1F65-48DB-B4A1-1EE04BD8BF9C}" type="pres">
      <dgm:prSet presAssocID="{C22FE7A4-D968-41CC-B880-E1A1EBEFC97F}" presName="boxAndChildren" presStyleCnt="0"/>
      <dgm:spPr/>
    </dgm:pt>
    <dgm:pt modelId="{B62430A2-EF7B-4AD9-99C5-BDAB0F3BE190}" type="pres">
      <dgm:prSet presAssocID="{C22FE7A4-D968-41CC-B880-E1A1EBEFC97F}" presName="parentTextBox" presStyleLbl="node1" presStyleIdx="0" presStyleCnt="3"/>
      <dgm:spPr/>
      <dgm:t>
        <a:bodyPr/>
        <a:lstStyle/>
        <a:p>
          <a:endParaRPr lang="ru-RU"/>
        </a:p>
      </dgm:t>
    </dgm:pt>
    <dgm:pt modelId="{12F7929D-B591-4983-B91F-B470ABC0CD98}" type="pres">
      <dgm:prSet presAssocID="{C22FE7A4-D968-41CC-B880-E1A1EBEFC97F}" presName="entireBox" presStyleLbl="node1" presStyleIdx="0" presStyleCnt="3"/>
      <dgm:spPr/>
      <dgm:t>
        <a:bodyPr/>
        <a:lstStyle/>
        <a:p>
          <a:endParaRPr lang="ru-RU"/>
        </a:p>
      </dgm:t>
    </dgm:pt>
    <dgm:pt modelId="{70DFFBFF-68BE-4E6F-ACEE-FE8E124CDB8A}" type="pres">
      <dgm:prSet presAssocID="{C22FE7A4-D968-41CC-B880-E1A1EBEFC97F}" presName="descendantBox" presStyleCnt="0"/>
      <dgm:spPr/>
    </dgm:pt>
    <dgm:pt modelId="{6A4D49EC-89A2-499E-8724-2F24A597C7D7}" type="pres">
      <dgm:prSet presAssocID="{B578F4DB-86AE-444F-896E-0832A87A9AC4}" presName="childTextBox" presStyleLbl="fgAccFollowNode1" presStyleIdx="0" presStyleCnt="4" custLinFactNeighborY="7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D56CF-29D8-459C-998F-737D853B332C}" type="pres">
      <dgm:prSet presAssocID="{6B55F4AA-6D86-483B-BAF9-412AAE9121B3}" presName="childTextBox" presStyleLbl="fgAccFollowNode1" presStyleIdx="1" presStyleCnt="4" custLinFactNeighborY="7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5FB95-B15D-4516-963E-A16597128E1F}" type="pres">
      <dgm:prSet presAssocID="{F10CC0D3-C0FC-404F-ADF3-C901B6E46D2E}" presName="sp" presStyleCnt="0"/>
      <dgm:spPr/>
    </dgm:pt>
    <dgm:pt modelId="{359977ED-B686-4452-BB4C-797906E4A6F4}" type="pres">
      <dgm:prSet presAssocID="{766C1403-1AC8-4FA9-BBC2-C47A4E2E1087}" presName="arrowAndChildren" presStyleCnt="0"/>
      <dgm:spPr/>
    </dgm:pt>
    <dgm:pt modelId="{87A7CBBE-CB7A-49BA-8753-1F977B892488}" type="pres">
      <dgm:prSet presAssocID="{766C1403-1AC8-4FA9-BBC2-C47A4E2E1087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A7D150AC-D5D9-4E55-B885-F443CAEF3743}" type="pres">
      <dgm:prSet presAssocID="{766C1403-1AC8-4FA9-BBC2-C47A4E2E1087}" presName="arrow" presStyleLbl="node1" presStyleIdx="1" presStyleCnt="3" custScaleY="65968"/>
      <dgm:spPr/>
      <dgm:t>
        <a:bodyPr/>
        <a:lstStyle/>
        <a:p>
          <a:endParaRPr lang="ru-RU"/>
        </a:p>
      </dgm:t>
    </dgm:pt>
    <dgm:pt modelId="{255C3F92-808E-4BC7-BFED-A9EA6E734419}" type="pres">
      <dgm:prSet presAssocID="{766C1403-1AC8-4FA9-BBC2-C47A4E2E1087}" presName="descendantArrow" presStyleCnt="0"/>
      <dgm:spPr/>
    </dgm:pt>
    <dgm:pt modelId="{168C037C-4826-4000-B9FE-41E771791EB2}" type="pres">
      <dgm:prSet presAssocID="{3D05010E-0FBC-4DB8-AF7B-8557E7EDBDE6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F23D6-53B2-437B-A21F-56770041EC4E}" type="pres">
      <dgm:prSet presAssocID="{E07711B8-696A-4698-8130-8729FD4EE1C5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79EA5-D227-4CFC-A866-E42192F0B6EA}" type="pres">
      <dgm:prSet presAssocID="{F9B7D790-DEB8-4297-9CD1-F8D7B32B5AE8}" presName="sp" presStyleCnt="0"/>
      <dgm:spPr/>
    </dgm:pt>
    <dgm:pt modelId="{C10B5A03-902C-45A2-9C16-D71F6E3221F1}" type="pres">
      <dgm:prSet presAssocID="{71ED1C76-4C4D-47D4-B78D-6BC08ED088A2}" presName="arrowAndChildren" presStyleCnt="0"/>
      <dgm:spPr/>
    </dgm:pt>
    <dgm:pt modelId="{2C293694-EE63-493B-91A2-D7F8D7C123A8}" type="pres">
      <dgm:prSet presAssocID="{71ED1C76-4C4D-47D4-B78D-6BC08ED088A2}" presName="parentTextArrow" presStyleLbl="node1" presStyleIdx="2" presStyleCnt="3" custScaleY="67608"/>
      <dgm:spPr/>
      <dgm:t>
        <a:bodyPr/>
        <a:lstStyle/>
        <a:p>
          <a:endParaRPr lang="ru-RU"/>
        </a:p>
      </dgm:t>
    </dgm:pt>
  </dgm:ptLst>
  <dgm:cxnLst>
    <dgm:cxn modelId="{23128A0D-C378-4659-B90E-E414ABC62E84}" srcId="{766C1403-1AC8-4FA9-BBC2-C47A4E2E1087}" destId="{3D05010E-0FBC-4DB8-AF7B-8557E7EDBDE6}" srcOrd="0" destOrd="0" parTransId="{94DE7B62-32B0-4A4C-8476-09CA975B0FFA}" sibTransId="{048C86AC-A4EA-402C-BAB3-F8A5BFC78ED4}"/>
    <dgm:cxn modelId="{48D87DB7-01CB-4544-9FB8-249AAE37183A}" srcId="{766C1403-1AC8-4FA9-BBC2-C47A4E2E1087}" destId="{E07711B8-696A-4698-8130-8729FD4EE1C5}" srcOrd="1" destOrd="0" parTransId="{8758BA37-106C-49A5-8F73-FFAE3AD643C6}" sibTransId="{7F033D84-4B8E-4F79-A0F9-D4A92B57A855}"/>
    <dgm:cxn modelId="{C27F0520-9F26-47A4-B325-BECB76D72E54}" srcId="{C22FE7A4-D968-41CC-B880-E1A1EBEFC97F}" destId="{B578F4DB-86AE-444F-896E-0832A87A9AC4}" srcOrd="0" destOrd="0" parTransId="{290FE851-648F-4081-8D84-1C748B22F53B}" sibTransId="{691E689D-E2E9-42FD-8E1B-9F6B694E208B}"/>
    <dgm:cxn modelId="{11C227DF-D67B-42F8-9C26-B286FF1D839D}" type="presOf" srcId="{C22FE7A4-D968-41CC-B880-E1A1EBEFC97F}" destId="{12F7929D-B591-4983-B91F-B470ABC0CD98}" srcOrd="1" destOrd="0" presId="urn:microsoft.com/office/officeart/2005/8/layout/process4"/>
    <dgm:cxn modelId="{3F0B1454-7714-4EF9-95A1-D0FB83A49D68}" srcId="{B08CB4FC-57F6-4082-A29C-B1829F066B48}" destId="{766C1403-1AC8-4FA9-BBC2-C47A4E2E1087}" srcOrd="1" destOrd="0" parTransId="{5FE2C932-D71E-49E1-8E5E-499FE28DD510}" sibTransId="{F10CC0D3-C0FC-404F-ADF3-C901B6E46D2E}"/>
    <dgm:cxn modelId="{1AF56300-E7CA-4CB3-A2D7-65C06D554994}" type="presOf" srcId="{B08CB4FC-57F6-4082-A29C-B1829F066B48}" destId="{C55B91BD-71F9-4E6A-AA3A-30C47EB70FE9}" srcOrd="0" destOrd="0" presId="urn:microsoft.com/office/officeart/2005/8/layout/process4"/>
    <dgm:cxn modelId="{5F07DAED-6F2E-4B12-BB7A-B86885C0F47A}" srcId="{B08CB4FC-57F6-4082-A29C-B1829F066B48}" destId="{C22FE7A4-D968-41CC-B880-E1A1EBEFC97F}" srcOrd="2" destOrd="0" parTransId="{40C479B9-884A-49EB-9DF6-54FD9DEA847D}" sibTransId="{6A6EB60E-9F4F-4DF8-921F-893A5B571061}"/>
    <dgm:cxn modelId="{A296518F-5635-4AA3-86D6-CB5FA6063DBE}" type="presOf" srcId="{C22FE7A4-D968-41CC-B880-E1A1EBEFC97F}" destId="{B62430A2-EF7B-4AD9-99C5-BDAB0F3BE190}" srcOrd="0" destOrd="0" presId="urn:microsoft.com/office/officeart/2005/8/layout/process4"/>
    <dgm:cxn modelId="{2550FDF0-0541-47E3-94B1-D39EE69E6AB4}" type="presOf" srcId="{B578F4DB-86AE-444F-896E-0832A87A9AC4}" destId="{6A4D49EC-89A2-499E-8724-2F24A597C7D7}" srcOrd="0" destOrd="0" presId="urn:microsoft.com/office/officeart/2005/8/layout/process4"/>
    <dgm:cxn modelId="{054278CD-B9CC-4C7E-A1DE-68F3E4DC6D99}" type="presOf" srcId="{3D05010E-0FBC-4DB8-AF7B-8557E7EDBDE6}" destId="{168C037C-4826-4000-B9FE-41E771791EB2}" srcOrd="0" destOrd="0" presId="urn:microsoft.com/office/officeart/2005/8/layout/process4"/>
    <dgm:cxn modelId="{5E5FF0B7-2898-4283-98FA-ACD82604B2F2}" type="presOf" srcId="{E07711B8-696A-4698-8130-8729FD4EE1C5}" destId="{1E1F23D6-53B2-437B-A21F-56770041EC4E}" srcOrd="0" destOrd="0" presId="urn:microsoft.com/office/officeart/2005/8/layout/process4"/>
    <dgm:cxn modelId="{6DF63C76-A901-437D-9718-A8A8F06942A9}" srcId="{C22FE7A4-D968-41CC-B880-E1A1EBEFC97F}" destId="{6B55F4AA-6D86-483B-BAF9-412AAE9121B3}" srcOrd="1" destOrd="0" parTransId="{965C6461-9CFD-4E00-B6D6-9B6AC3C6622F}" sibTransId="{87B63534-5C77-4EE4-A8D6-305B41A13BC2}"/>
    <dgm:cxn modelId="{14BC7CF0-845F-4619-A72A-92795073B06E}" type="presOf" srcId="{71ED1C76-4C4D-47D4-B78D-6BC08ED088A2}" destId="{2C293694-EE63-493B-91A2-D7F8D7C123A8}" srcOrd="0" destOrd="0" presId="urn:microsoft.com/office/officeart/2005/8/layout/process4"/>
    <dgm:cxn modelId="{2A718CC0-0457-47B3-9E43-E41ECAD1BC03}" srcId="{B08CB4FC-57F6-4082-A29C-B1829F066B48}" destId="{71ED1C76-4C4D-47D4-B78D-6BC08ED088A2}" srcOrd="0" destOrd="0" parTransId="{4C3BD43B-D9A6-4885-9E8B-51ABB824AE70}" sibTransId="{F9B7D790-DEB8-4297-9CD1-F8D7B32B5AE8}"/>
    <dgm:cxn modelId="{56322CDB-C958-4197-987E-6398D6444467}" type="presOf" srcId="{766C1403-1AC8-4FA9-BBC2-C47A4E2E1087}" destId="{87A7CBBE-CB7A-49BA-8753-1F977B892488}" srcOrd="0" destOrd="0" presId="urn:microsoft.com/office/officeart/2005/8/layout/process4"/>
    <dgm:cxn modelId="{12B72D08-5DFD-4030-9F19-C8F23A154A6C}" type="presOf" srcId="{6B55F4AA-6D86-483B-BAF9-412AAE9121B3}" destId="{0DDD56CF-29D8-459C-998F-737D853B332C}" srcOrd="0" destOrd="0" presId="urn:microsoft.com/office/officeart/2005/8/layout/process4"/>
    <dgm:cxn modelId="{38060455-B7E5-45A1-978E-5DB93D2C74AB}" type="presOf" srcId="{766C1403-1AC8-4FA9-BBC2-C47A4E2E1087}" destId="{A7D150AC-D5D9-4E55-B885-F443CAEF3743}" srcOrd="1" destOrd="0" presId="urn:microsoft.com/office/officeart/2005/8/layout/process4"/>
    <dgm:cxn modelId="{F4A55484-0D80-4FBB-8C08-03364137B760}" type="presParOf" srcId="{C55B91BD-71F9-4E6A-AA3A-30C47EB70FE9}" destId="{352033EE-1F65-48DB-B4A1-1EE04BD8BF9C}" srcOrd="0" destOrd="0" presId="urn:microsoft.com/office/officeart/2005/8/layout/process4"/>
    <dgm:cxn modelId="{BDA099F7-F184-4082-948C-C50A6AD04471}" type="presParOf" srcId="{352033EE-1F65-48DB-B4A1-1EE04BD8BF9C}" destId="{B62430A2-EF7B-4AD9-99C5-BDAB0F3BE190}" srcOrd="0" destOrd="0" presId="urn:microsoft.com/office/officeart/2005/8/layout/process4"/>
    <dgm:cxn modelId="{3C07BF8F-780E-4BBC-BB01-6065670B3708}" type="presParOf" srcId="{352033EE-1F65-48DB-B4A1-1EE04BD8BF9C}" destId="{12F7929D-B591-4983-B91F-B470ABC0CD98}" srcOrd="1" destOrd="0" presId="urn:microsoft.com/office/officeart/2005/8/layout/process4"/>
    <dgm:cxn modelId="{0A60FEDB-401F-4A7F-B035-295EEC90F0B6}" type="presParOf" srcId="{352033EE-1F65-48DB-B4A1-1EE04BD8BF9C}" destId="{70DFFBFF-68BE-4E6F-ACEE-FE8E124CDB8A}" srcOrd="2" destOrd="0" presId="urn:microsoft.com/office/officeart/2005/8/layout/process4"/>
    <dgm:cxn modelId="{32A14C7F-FD38-441C-BA28-5473ABF44EB8}" type="presParOf" srcId="{70DFFBFF-68BE-4E6F-ACEE-FE8E124CDB8A}" destId="{6A4D49EC-89A2-499E-8724-2F24A597C7D7}" srcOrd="0" destOrd="0" presId="urn:microsoft.com/office/officeart/2005/8/layout/process4"/>
    <dgm:cxn modelId="{F3B823D0-E48D-43B4-996E-BC8C2783922B}" type="presParOf" srcId="{70DFFBFF-68BE-4E6F-ACEE-FE8E124CDB8A}" destId="{0DDD56CF-29D8-459C-998F-737D853B332C}" srcOrd="1" destOrd="0" presId="urn:microsoft.com/office/officeart/2005/8/layout/process4"/>
    <dgm:cxn modelId="{8A6BFF3B-73D0-477F-9F20-2B429F0A7D71}" type="presParOf" srcId="{C55B91BD-71F9-4E6A-AA3A-30C47EB70FE9}" destId="{B785FB95-B15D-4516-963E-A16597128E1F}" srcOrd="1" destOrd="0" presId="urn:microsoft.com/office/officeart/2005/8/layout/process4"/>
    <dgm:cxn modelId="{0699BB00-5164-4773-9B53-124B6BE7B01F}" type="presParOf" srcId="{C55B91BD-71F9-4E6A-AA3A-30C47EB70FE9}" destId="{359977ED-B686-4452-BB4C-797906E4A6F4}" srcOrd="2" destOrd="0" presId="urn:microsoft.com/office/officeart/2005/8/layout/process4"/>
    <dgm:cxn modelId="{EF7C7D58-768C-492C-B9A7-A121EC077E27}" type="presParOf" srcId="{359977ED-B686-4452-BB4C-797906E4A6F4}" destId="{87A7CBBE-CB7A-49BA-8753-1F977B892488}" srcOrd="0" destOrd="0" presId="urn:microsoft.com/office/officeart/2005/8/layout/process4"/>
    <dgm:cxn modelId="{F5E0C335-C2D1-442E-ADAA-2C983AD0247F}" type="presParOf" srcId="{359977ED-B686-4452-BB4C-797906E4A6F4}" destId="{A7D150AC-D5D9-4E55-B885-F443CAEF3743}" srcOrd="1" destOrd="0" presId="urn:microsoft.com/office/officeart/2005/8/layout/process4"/>
    <dgm:cxn modelId="{1F4F3ABA-CF3E-481F-9E11-829866D79AA9}" type="presParOf" srcId="{359977ED-B686-4452-BB4C-797906E4A6F4}" destId="{255C3F92-808E-4BC7-BFED-A9EA6E734419}" srcOrd="2" destOrd="0" presId="urn:microsoft.com/office/officeart/2005/8/layout/process4"/>
    <dgm:cxn modelId="{1D39F5F5-941D-40A0-B832-69F1BAB25948}" type="presParOf" srcId="{255C3F92-808E-4BC7-BFED-A9EA6E734419}" destId="{168C037C-4826-4000-B9FE-41E771791EB2}" srcOrd="0" destOrd="0" presId="urn:microsoft.com/office/officeart/2005/8/layout/process4"/>
    <dgm:cxn modelId="{FE4F053F-907E-4A70-BA16-90EF8190A101}" type="presParOf" srcId="{255C3F92-808E-4BC7-BFED-A9EA6E734419}" destId="{1E1F23D6-53B2-437B-A21F-56770041EC4E}" srcOrd="1" destOrd="0" presId="urn:microsoft.com/office/officeart/2005/8/layout/process4"/>
    <dgm:cxn modelId="{EC4DE6C2-D3EA-440E-9528-1EEAE00884AB}" type="presParOf" srcId="{C55B91BD-71F9-4E6A-AA3A-30C47EB70FE9}" destId="{7C979EA5-D227-4CFC-A866-E42192F0B6EA}" srcOrd="3" destOrd="0" presId="urn:microsoft.com/office/officeart/2005/8/layout/process4"/>
    <dgm:cxn modelId="{A053698A-2320-4AFE-AAE5-17763ABC90BE}" type="presParOf" srcId="{C55B91BD-71F9-4E6A-AA3A-30C47EB70FE9}" destId="{C10B5A03-902C-45A2-9C16-D71F6E3221F1}" srcOrd="4" destOrd="0" presId="urn:microsoft.com/office/officeart/2005/8/layout/process4"/>
    <dgm:cxn modelId="{9FE665C3-66A3-4CF5-94D1-E634B4F33BD3}" type="presParOf" srcId="{C10B5A03-902C-45A2-9C16-D71F6E3221F1}" destId="{2C293694-EE63-493B-91A2-D7F8D7C123A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5487F-C888-47CF-9511-36F1B944B1A8}" type="doc">
      <dgm:prSet loTypeId="urn:microsoft.com/office/officeart/2005/8/layout/chevron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4D6720-0C0B-4905-80B1-EC3D1AEB7780}">
      <dgm:prSet phldrT="[Текст]" custT="1"/>
      <dgm:spPr/>
      <dgm:t>
        <a:bodyPr/>
        <a:lstStyle/>
        <a:p>
          <a:r>
            <a:rPr lang="ru-RU" sz="1800" dirty="0" smtClean="0"/>
            <a:t>1</a:t>
          </a:r>
          <a:endParaRPr lang="ru-RU" sz="1800" dirty="0"/>
        </a:p>
      </dgm:t>
    </dgm:pt>
    <dgm:pt modelId="{19ECD3F9-EF1D-477D-BFC2-FD4612B2D32D}" type="parTrans" cxnId="{F13F5B90-3970-46E1-ADEE-CE0DB7B86DF0}">
      <dgm:prSet/>
      <dgm:spPr/>
      <dgm:t>
        <a:bodyPr/>
        <a:lstStyle/>
        <a:p>
          <a:endParaRPr lang="ru-RU"/>
        </a:p>
      </dgm:t>
    </dgm:pt>
    <dgm:pt modelId="{EAC297B3-60CD-4F67-B728-EEE72B0DF5A5}" type="sibTrans" cxnId="{F13F5B90-3970-46E1-ADEE-CE0DB7B86DF0}">
      <dgm:prSet/>
      <dgm:spPr/>
      <dgm:t>
        <a:bodyPr/>
        <a:lstStyle/>
        <a:p>
          <a:endParaRPr lang="ru-RU"/>
        </a:p>
      </dgm:t>
    </dgm:pt>
    <dgm:pt modelId="{B82145DB-117E-418C-94AD-3D4C336BD9AC}">
      <dgm:prSet phldrT="[Текст]"/>
      <dgm:spPr/>
      <dgm:t>
        <a:bodyPr/>
        <a:lstStyle/>
        <a:p>
          <a:r>
            <a:rPr lang="ru-RU" b="1" dirty="0" smtClean="0"/>
            <a:t>Определите, в каком примерно году мог венчаться ваш предок  (по году рождения первого ребёнка</a:t>
          </a:r>
          <a:r>
            <a:rPr lang="ru-RU" dirty="0" smtClean="0"/>
            <a:t>)</a:t>
          </a:r>
          <a:endParaRPr lang="ru-RU" dirty="0"/>
        </a:p>
      </dgm:t>
    </dgm:pt>
    <dgm:pt modelId="{D0987E68-5C05-4564-A9E2-028BF1CA97CC}" type="parTrans" cxnId="{88C9405F-EA29-4002-8BD4-E1E8D905ADF2}">
      <dgm:prSet/>
      <dgm:spPr/>
      <dgm:t>
        <a:bodyPr/>
        <a:lstStyle/>
        <a:p>
          <a:endParaRPr lang="ru-RU"/>
        </a:p>
      </dgm:t>
    </dgm:pt>
    <dgm:pt modelId="{0DD90B42-40A3-4453-AE47-9523F9A552EA}" type="sibTrans" cxnId="{88C9405F-EA29-4002-8BD4-E1E8D905ADF2}">
      <dgm:prSet/>
      <dgm:spPr/>
      <dgm:t>
        <a:bodyPr/>
        <a:lstStyle/>
        <a:p>
          <a:endParaRPr lang="ru-RU"/>
        </a:p>
      </dgm:t>
    </dgm:pt>
    <dgm:pt modelId="{812A09C9-9295-4D1D-99BB-4DBECD0190F1}">
      <dgm:prSet phldrT="[Текст]" custT="1"/>
      <dgm:spPr/>
      <dgm:t>
        <a:bodyPr/>
        <a:lstStyle/>
        <a:p>
          <a:r>
            <a:rPr lang="ru-RU" sz="1800" dirty="0" smtClean="0"/>
            <a:t>2</a:t>
          </a:r>
          <a:endParaRPr lang="ru-RU" sz="1800" dirty="0"/>
        </a:p>
      </dgm:t>
    </dgm:pt>
    <dgm:pt modelId="{7728D179-CA5D-42AE-B869-12A736635E9D}" type="parTrans" cxnId="{36ACF94C-6526-4A0C-A77D-6950A13433FE}">
      <dgm:prSet/>
      <dgm:spPr/>
      <dgm:t>
        <a:bodyPr/>
        <a:lstStyle/>
        <a:p>
          <a:endParaRPr lang="ru-RU"/>
        </a:p>
      </dgm:t>
    </dgm:pt>
    <dgm:pt modelId="{BB5B59A1-AFCD-4E13-AFF3-E6C73B72E9AF}" type="sibTrans" cxnId="{36ACF94C-6526-4A0C-A77D-6950A13433FE}">
      <dgm:prSet/>
      <dgm:spPr/>
      <dgm:t>
        <a:bodyPr/>
        <a:lstStyle/>
        <a:p>
          <a:endParaRPr lang="ru-RU"/>
        </a:p>
      </dgm:t>
    </dgm:pt>
    <dgm:pt modelId="{65AE989D-046A-498A-A484-E5BE52695CD4}">
      <dgm:prSet phldrT="[Текст]"/>
      <dgm:spPr/>
      <dgm:t>
        <a:bodyPr/>
        <a:lstStyle/>
        <a:p>
          <a:r>
            <a:rPr lang="ru-RU" b="1" dirty="0" smtClean="0"/>
            <a:t>Найдите в книге брачных обысков этот год и начните поиск от последней записи к предыдущей</a:t>
          </a:r>
          <a:endParaRPr lang="ru-RU" b="1" dirty="0"/>
        </a:p>
      </dgm:t>
    </dgm:pt>
    <dgm:pt modelId="{EA9897E3-E7AD-4E72-B2E8-0F3F915A7BC2}" type="parTrans" cxnId="{BB49F74D-6F65-48E2-8FFA-395F8B29E6A1}">
      <dgm:prSet/>
      <dgm:spPr/>
      <dgm:t>
        <a:bodyPr/>
        <a:lstStyle/>
        <a:p>
          <a:endParaRPr lang="ru-RU"/>
        </a:p>
      </dgm:t>
    </dgm:pt>
    <dgm:pt modelId="{23FAF043-0EF8-4D3E-B76A-F9EA7738B50C}" type="sibTrans" cxnId="{BB49F74D-6F65-48E2-8FFA-395F8B29E6A1}">
      <dgm:prSet/>
      <dgm:spPr/>
      <dgm:t>
        <a:bodyPr/>
        <a:lstStyle/>
        <a:p>
          <a:endParaRPr lang="ru-RU"/>
        </a:p>
      </dgm:t>
    </dgm:pt>
    <dgm:pt modelId="{C65982A9-22AE-4C5B-80BD-3C37A7E030FB}">
      <dgm:prSet phldrT="[Текст]" custT="1"/>
      <dgm:spPr/>
      <dgm:t>
        <a:bodyPr/>
        <a:lstStyle/>
        <a:p>
          <a:r>
            <a:rPr lang="ru-RU" sz="1800" dirty="0" smtClean="0"/>
            <a:t>3</a:t>
          </a:r>
          <a:endParaRPr lang="ru-RU" sz="1800" dirty="0"/>
        </a:p>
      </dgm:t>
    </dgm:pt>
    <dgm:pt modelId="{6B28ECFC-A3B2-44EC-8C57-5146005E6F18}" type="parTrans" cxnId="{C5247D73-40AA-4BAA-9A9D-F9331F83925B}">
      <dgm:prSet/>
      <dgm:spPr/>
      <dgm:t>
        <a:bodyPr/>
        <a:lstStyle/>
        <a:p>
          <a:endParaRPr lang="ru-RU"/>
        </a:p>
      </dgm:t>
    </dgm:pt>
    <dgm:pt modelId="{00309833-937C-4CB0-A8C0-36D8C536B733}" type="sibTrans" cxnId="{C5247D73-40AA-4BAA-9A9D-F9331F83925B}">
      <dgm:prSet/>
      <dgm:spPr/>
      <dgm:t>
        <a:bodyPr/>
        <a:lstStyle/>
        <a:p>
          <a:endParaRPr lang="ru-RU"/>
        </a:p>
      </dgm:t>
    </dgm:pt>
    <dgm:pt modelId="{41B88BE8-97FD-4407-A9D9-DCBDBF3F51DB}">
      <dgm:prSet phldrT="[Текст]"/>
      <dgm:spPr/>
      <dgm:t>
        <a:bodyPr/>
        <a:lstStyle/>
        <a:p>
          <a:r>
            <a:rPr lang="ru-RU" b="1" dirty="0" smtClean="0"/>
            <a:t>Найдя нужный обыск, отсканируйте  или дословно  перепишите  все  содержащиеся  сведения</a:t>
          </a:r>
          <a:endParaRPr lang="ru-RU" b="1" dirty="0"/>
        </a:p>
      </dgm:t>
    </dgm:pt>
    <dgm:pt modelId="{F0563E20-4836-4852-80A0-24A0B852C3E5}" type="parTrans" cxnId="{14A4BE23-6575-4627-8C8D-53B09310715E}">
      <dgm:prSet/>
      <dgm:spPr/>
      <dgm:t>
        <a:bodyPr/>
        <a:lstStyle/>
        <a:p>
          <a:endParaRPr lang="ru-RU"/>
        </a:p>
      </dgm:t>
    </dgm:pt>
    <dgm:pt modelId="{99CBDC82-BCEF-4063-BBDE-C281FA6EF8C4}" type="sibTrans" cxnId="{14A4BE23-6575-4627-8C8D-53B09310715E}">
      <dgm:prSet/>
      <dgm:spPr/>
      <dgm:t>
        <a:bodyPr/>
        <a:lstStyle/>
        <a:p>
          <a:endParaRPr lang="ru-RU"/>
        </a:p>
      </dgm:t>
    </dgm:pt>
    <dgm:pt modelId="{A91A9428-0C69-40DC-A79F-90BDA8B59ECD}">
      <dgm:prSet custT="1"/>
      <dgm:spPr/>
      <dgm:t>
        <a:bodyPr/>
        <a:lstStyle/>
        <a:p>
          <a:r>
            <a:rPr lang="ru-RU" sz="1800" dirty="0" smtClean="0"/>
            <a:t>4</a:t>
          </a:r>
          <a:endParaRPr lang="ru-RU" sz="1800" dirty="0"/>
        </a:p>
      </dgm:t>
    </dgm:pt>
    <dgm:pt modelId="{D593BF94-1CB5-4284-AF50-F83075DDAB91}" type="parTrans" cxnId="{DD6E6F22-6725-426D-9FD1-3507DD132FE4}">
      <dgm:prSet/>
      <dgm:spPr/>
      <dgm:t>
        <a:bodyPr/>
        <a:lstStyle/>
        <a:p>
          <a:endParaRPr lang="ru-RU"/>
        </a:p>
      </dgm:t>
    </dgm:pt>
    <dgm:pt modelId="{B0A7F476-F7C2-4946-9F9E-1C37AD083A29}" type="sibTrans" cxnId="{DD6E6F22-6725-426D-9FD1-3507DD132FE4}">
      <dgm:prSet/>
      <dgm:spPr/>
      <dgm:t>
        <a:bodyPr/>
        <a:lstStyle/>
        <a:p>
          <a:endParaRPr lang="ru-RU"/>
        </a:p>
      </dgm:t>
    </dgm:pt>
    <dgm:pt modelId="{3B98FA9C-4D9C-4B30-952F-F8AE348D4324}">
      <dgm:prSet/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/>
            <a:t>По имеющейся информации установите данные о родителях венчавшихся</a:t>
          </a:r>
          <a:endParaRPr lang="ru-RU" b="1" dirty="0"/>
        </a:p>
      </dgm:t>
    </dgm:pt>
    <dgm:pt modelId="{3ABC06EE-3F93-4C65-BDF0-CC500D71E92A}" type="parTrans" cxnId="{9BDC3553-200A-4587-B076-532A1DE56BD0}">
      <dgm:prSet/>
      <dgm:spPr/>
      <dgm:t>
        <a:bodyPr/>
        <a:lstStyle/>
        <a:p>
          <a:endParaRPr lang="ru-RU"/>
        </a:p>
      </dgm:t>
    </dgm:pt>
    <dgm:pt modelId="{B777A8A5-D63A-4A61-9B21-F03F1DE18A23}" type="sibTrans" cxnId="{9BDC3553-200A-4587-B076-532A1DE56BD0}">
      <dgm:prSet/>
      <dgm:spPr/>
      <dgm:t>
        <a:bodyPr/>
        <a:lstStyle/>
        <a:p>
          <a:endParaRPr lang="ru-RU"/>
        </a:p>
      </dgm:t>
    </dgm:pt>
    <dgm:pt modelId="{05058F92-083F-41E5-8633-944BD104D9DC}">
      <dgm:prSet custT="1"/>
      <dgm:spPr/>
      <dgm:t>
        <a:bodyPr/>
        <a:lstStyle/>
        <a:p>
          <a:r>
            <a:rPr lang="ru-RU" sz="1800" dirty="0" smtClean="0"/>
            <a:t>5</a:t>
          </a:r>
          <a:endParaRPr lang="ru-RU" sz="1800" dirty="0"/>
        </a:p>
      </dgm:t>
    </dgm:pt>
    <dgm:pt modelId="{9306EB5B-097D-4203-8725-F3A8F2E6FEA1}" type="parTrans" cxnId="{5C5F92DC-B043-4E38-A0E9-9324371FD15C}">
      <dgm:prSet/>
      <dgm:spPr/>
      <dgm:t>
        <a:bodyPr/>
        <a:lstStyle/>
        <a:p>
          <a:endParaRPr lang="ru-RU"/>
        </a:p>
      </dgm:t>
    </dgm:pt>
    <dgm:pt modelId="{448E181A-8A55-45BC-97FA-EACF77EBBD66}" type="sibTrans" cxnId="{5C5F92DC-B043-4E38-A0E9-9324371FD15C}">
      <dgm:prSet/>
      <dgm:spPr/>
      <dgm:t>
        <a:bodyPr/>
        <a:lstStyle/>
        <a:p>
          <a:endParaRPr lang="ru-RU"/>
        </a:p>
      </dgm:t>
    </dgm:pt>
    <dgm:pt modelId="{400D72DE-235A-4E35-B838-A214DE466A08}">
      <dgm:prSet/>
      <dgm:spPr/>
      <dgm:t>
        <a:bodyPr/>
        <a:lstStyle/>
        <a:p>
          <a:r>
            <a:rPr lang="ru-RU" b="1" dirty="0" smtClean="0"/>
            <a:t>Продолжайте поиск по двум линиям (предки жениха и предки невесты</a:t>
          </a:r>
          <a:r>
            <a:rPr lang="ru-RU" dirty="0" smtClean="0"/>
            <a:t>)</a:t>
          </a:r>
          <a:endParaRPr lang="ru-RU" dirty="0"/>
        </a:p>
      </dgm:t>
    </dgm:pt>
    <dgm:pt modelId="{B1822541-9E60-42FC-88FF-AB7EFF2BDA90}" type="parTrans" cxnId="{908F8E61-42D7-4924-A7D5-E878F7EE2F9B}">
      <dgm:prSet/>
      <dgm:spPr/>
      <dgm:t>
        <a:bodyPr/>
        <a:lstStyle/>
        <a:p>
          <a:endParaRPr lang="ru-RU"/>
        </a:p>
      </dgm:t>
    </dgm:pt>
    <dgm:pt modelId="{02066B49-9C46-46CB-AAD5-DCE96E30D1FE}" type="sibTrans" cxnId="{908F8E61-42D7-4924-A7D5-E878F7EE2F9B}">
      <dgm:prSet/>
      <dgm:spPr/>
      <dgm:t>
        <a:bodyPr/>
        <a:lstStyle/>
        <a:p>
          <a:endParaRPr lang="ru-RU"/>
        </a:p>
      </dgm:t>
    </dgm:pt>
    <dgm:pt modelId="{A5325537-4C16-4A0B-8866-31540606DE76}" type="pres">
      <dgm:prSet presAssocID="{0E45487F-C888-47CF-9511-36F1B944B1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29C6C5-0B82-42A8-9EE2-2E4044DD7260}" type="pres">
      <dgm:prSet presAssocID="{784D6720-0C0B-4905-80B1-EC3D1AEB7780}" presName="composite" presStyleCnt="0"/>
      <dgm:spPr/>
      <dgm:t>
        <a:bodyPr/>
        <a:lstStyle/>
        <a:p>
          <a:endParaRPr lang="ru-RU"/>
        </a:p>
      </dgm:t>
    </dgm:pt>
    <dgm:pt modelId="{C0CD71C1-E13A-4FEA-A0C6-9AC40C0134C2}" type="pres">
      <dgm:prSet presAssocID="{784D6720-0C0B-4905-80B1-EC3D1AEB7780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7EF45-F813-4801-9C25-D00AEB436F70}" type="pres">
      <dgm:prSet presAssocID="{784D6720-0C0B-4905-80B1-EC3D1AEB7780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730C3-A333-449B-B563-349A5FA8DBF0}" type="pres">
      <dgm:prSet presAssocID="{EAC297B3-60CD-4F67-B728-EEE72B0DF5A5}" presName="sp" presStyleCnt="0"/>
      <dgm:spPr/>
      <dgm:t>
        <a:bodyPr/>
        <a:lstStyle/>
        <a:p>
          <a:endParaRPr lang="ru-RU"/>
        </a:p>
      </dgm:t>
    </dgm:pt>
    <dgm:pt modelId="{4BAB3B30-8D41-4E07-9401-AB6DD58B41D0}" type="pres">
      <dgm:prSet presAssocID="{812A09C9-9295-4D1D-99BB-4DBECD0190F1}" presName="composite" presStyleCnt="0"/>
      <dgm:spPr/>
      <dgm:t>
        <a:bodyPr/>
        <a:lstStyle/>
        <a:p>
          <a:endParaRPr lang="ru-RU"/>
        </a:p>
      </dgm:t>
    </dgm:pt>
    <dgm:pt modelId="{0888F513-72A0-417C-93E5-C49E0B1C71CD}" type="pres">
      <dgm:prSet presAssocID="{812A09C9-9295-4D1D-99BB-4DBECD0190F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A2297-A38F-44DB-99C8-42E4801F71BA}" type="pres">
      <dgm:prSet presAssocID="{812A09C9-9295-4D1D-99BB-4DBECD0190F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B60A0-BAFC-4C13-B9EB-9B797528AA38}" type="pres">
      <dgm:prSet presAssocID="{BB5B59A1-AFCD-4E13-AFF3-E6C73B72E9AF}" presName="sp" presStyleCnt="0"/>
      <dgm:spPr/>
      <dgm:t>
        <a:bodyPr/>
        <a:lstStyle/>
        <a:p>
          <a:endParaRPr lang="ru-RU"/>
        </a:p>
      </dgm:t>
    </dgm:pt>
    <dgm:pt modelId="{990D1C1F-CD55-40C2-AF5D-150C5E72BEB1}" type="pres">
      <dgm:prSet presAssocID="{C65982A9-22AE-4C5B-80BD-3C37A7E030FB}" presName="composite" presStyleCnt="0"/>
      <dgm:spPr/>
      <dgm:t>
        <a:bodyPr/>
        <a:lstStyle/>
        <a:p>
          <a:endParaRPr lang="ru-RU"/>
        </a:p>
      </dgm:t>
    </dgm:pt>
    <dgm:pt modelId="{28BCE314-24E8-4B94-A70E-77ECFE54C1C0}" type="pres">
      <dgm:prSet presAssocID="{C65982A9-22AE-4C5B-80BD-3C37A7E030F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BD75A-06CB-45F5-B729-2466D8868F37}" type="pres">
      <dgm:prSet presAssocID="{C65982A9-22AE-4C5B-80BD-3C37A7E030FB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0CBE1-A3F0-4BFD-AB37-D139A96312A0}" type="pres">
      <dgm:prSet presAssocID="{00309833-937C-4CB0-A8C0-36D8C536B733}" presName="sp" presStyleCnt="0"/>
      <dgm:spPr/>
      <dgm:t>
        <a:bodyPr/>
        <a:lstStyle/>
        <a:p>
          <a:endParaRPr lang="ru-RU"/>
        </a:p>
      </dgm:t>
    </dgm:pt>
    <dgm:pt modelId="{F7D15E63-3697-465A-8822-3AE5E2D74A7B}" type="pres">
      <dgm:prSet presAssocID="{A91A9428-0C69-40DC-A79F-90BDA8B59ECD}" presName="composite" presStyleCnt="0"/>
      <dgm:spPr/>
      <dgm:t>
        <a:bodyPr/>
        <a:lstStyle/>
        <a:p>
          <a:endParaRPr lang="ru-RU"/>
        </a:p>
      </dgm:t>
    </dgm:pt>
    <dgm:pt modelId="{A63AEEE9-9203-4740-A2A7-645718149F35}" type="pres">
      <dgm:prSet presAssocID="{A91A9428-0C69-40DC-A79F-90BDA8B59EC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1F1D5-7BF6-4364-913A-2D035D1CA7F5}" type="pres">
      <dgm:prSet presAssocID="{A91A9428-0C69-40DC-A79F-90BDA8B59EC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78736-A226-4CB3-A7B0-37D42B123DF7}" type="pres">
      <dgm:prSet presAssocID="{B0A7F476-F7C2-4946-9F9E-1C37AD083A29}" presName="sp" presStyleCnt="0"/>
      <dgm:spPr/>
      <dgm:t>
        <a:bodyPr/>
        <a:lstStyle/>
        <a:p>
          <a:endParaRPr lang="ru-RU"/>
        </a:p>
      </dgm:t>
    </dgm:pt>
    <dgm:pt modelId="{8660EB71-87F5-44C3-9C9F-963970BDEE3D}" type="pres">
      <dgm:prSet presAssocID="{05058F92-083F-41E5-8633-944BD104D9DC}" presName="composite" presStyleCnt="0"/>
      <dgm:spPr/>
      <dgm:t>
        <a:bodyPr/>
        <a:lstStyle/>
        <a:p>
          <a:endParaRPr lang="ru-RU"/>
        </a:p>
      </dgm:t>
    </dgm:pt>
    <dgm:pt modelId="{3E22FE2F-8DB9-472E-99FA-F0450CE1C32A}" type="pres">
      <dgm:prSet presAssocID="{05058F92-083F-41E5-8633-944BD104D9D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EC023-585E-483B-A532-AAD03BF11F50}" type="pres">
      <dgm:prSet presAssocID="{05058F92-083F-41E5-8633-944BD104D9D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5F92DC-B043-4E38-A0E9-9324371FD15C}" srcId="{0E45487F-C888-47CF-9511-36F1B944B1A8}" destId="{05058F92-083F-41E5-8633-944BD104D9DC}" srcOrd="4" destOrd="0" parTransId="{9306EB5B-097D-4203-8725-F3A8F2E6FEA1}" sibTransId="{448E181A-8A55-45BC-97FA-EACF77EBBD66}"/>
    <dgm:cxn modelId="{9BDC3553-200A-4587-B076-532A1DE56BD0}" srcId="{A91A9428-0C69-40DC-A79F-90BDA8B59ECD}" destId="{3B98FA9C-4D9C-4B30-952F-F8AE348D4324}" srcOrd="0" destOrd="0" parTransId="{3ABC06EE-3F93-4C65-BDF0-CC500D71E92A}" sibTransId="{B777A8A5-D63A-4A61-9B21-F03F1DE18A23}"/>
    <dgm:cxn modelId="{542C5397-EDF1-4544-A336-112EC75D10DB}" type="presOf" srcId="{812A09C9-9295-4D1D-99BB-4DBECD0190F1}" destId="{0888F513-72A0-417C-93E5-C49E0B1C71CD}" srcOrd="0" destOrd="0" presId="urn:microsoft.com/office/officeart/2005/8/layout/chevron2"/>
    <dgm:cxn modelId="{36ACF94C-6526-4A0C-A77D-6950A13433FE}" srcId="{0E45487F-C888-47CF-9511-36F1B944B1A8}" destId="{812A09C9-9295-4D1D-99BB-4DBECD0190F1}" srcOrd="1" destOrd="0" parTransId="{7728D179-CA5D-42AE-B869-12A736635E9D}" sibTransId="{BB5B59A1-AFCD-4E13-AFF3-E6C73B72E9AF}"/>
    <dgm:cxn modelId="{F13F5B90-3970-46E1-ADEE-CE0DB7B86DF0}" srcId="{0E45487F-C888-47CF-9511-36F1B944B1A8}" destId="{784D6720-0C0B-4905-80B1-EC3D1AEB7780}" srcOrd="0" destOrd="0" parTransId="{19ECD3F9-EF1D-477D-BFC2-FD4612B2D32D}" sibTransId="{EAC297B3-60CD-4F67-B728-EEE72B0DF5A5}"/>
    <dgm:cxn modelId="{908F8E61-42D7-4924-A7D5-E878F7EE2F9B}" srcId="{05058F92-083F-41E5-8633-944BD104D9DC}" destId="{400D72DE-235A-4E35-B838-A214DE466A08}" srcOrd="0" destOrd="0" parTransId="{B1822541-9E60-42FC-88FF-AB7EFF2BDA90}" sibTransId="{02066B49-9C46-46CB-AAD5-DCE96E30D1FE}"/>
    <dgm:cxn modelId="{15B0CA5A-CB0E-4257-9296-AD340ED84833}" type="presOf" srcId="{0E45487F-C888-47CF-9511-36F1B944B1A8}" destId="{A5325537-4C16-4A0B-8866-31540606DE76}" srcOrd="0" destOrd="0" presId="urn:microsoft.com/office/officeart/2005/8/layout/chevron2"/>
    <dgm:cxn modelId="{272F24D0-B557-4436-A230-F9D1D324AB38}" type="presOf" srcId="{C65982A9-22AE-4C5B-80BD-3C37A7E030FB}" destId="{28BCE314-24E8-4B94-A70E-77ECFE54C1C0}" srcOrd="0" destOrd="0" presId="urn:microsoft.com/office/officeart/2005/8/layout/chevron2"/>
    <dgm:cxn modelId="{BB49F74D-6F65-48E2-8FFA-395F8B29E6A1}" srcId="{812A09C9-9295-4D1D-99BB-4DBECD0190F1}" destId="{65AE989D-046A-498A-A484-E5BE52695CD4}" srcOrd="0" destOrd="0" parTransId="{EA9897E3-E7AD-4E72-B2E8-0F3F915A7BC2}" sibTransId="{23FAF043-0EF8-4D3E-B76A-F9EA7738B50C}"/>
    <dgm:cxn modelId="{2CFC190B-DE13-4987-8E21-509B06F3FA35}" type="presOf" srcId="{B82145DB-117E-418C-94AD-3D4C336BD9AC}" destId="{FE67EF45-F813-4801-9C25-D00AEB436F70}" srcOrd="0" destOrd="0" presId="urn:microsoft.com/office/officeart/2005/8/layout/chevron2"/>
    <dgm:cxn modelId="{14A4BE23-6575-4627-8C8D-53B09310715E}" srcId="{C65982A9-22AE-4C5B-80BD-3C37A7E030FB}" destId="{41B88BE8-97FD-4407-A9D9-DCBDBF3F51DB}" srcOrd="0" destOrd="0" parTransId="{F0563E20-4836-4852-80A0-24A0B852C3E5}" sibTransId="{99CBDC82-BCEF-4063-BBDE-C281FA6EF8C4}"/>
    <dgm:cxn modelId="{C5247D73-40AA-4BAA-9A9D-F9331F83925B}" srcId="{0E45487F-C888-47CF-9511-36F1B944B1A8}" destId="{C65982A9-22AE-4C5B-80BD-3C37A7E030FB}" srcOrd="2" destOrd="0" parTransId="{6B28ECFC-A3B2-44EC-8C57-5146005E6F18}" sibTransId="{00309833-937C-4CB0-A8C0-36D8C536B733}"/>
    <dgm:cxn modelId="{D90B08E4-AF48-44FF-9F62-EED7ED1F0C2B}" type="presOf" srcId="{05058F92-083F-41E5-8633-944BD104D9DC}" destId="{3E22FE2F-8DB9-472E-99FA-F0450CE1C32A}" srcOrd="0" destOrd="0" presId="urn:microsoft.com/office/officeart/2005/8/layout/chevron2"/>
    <dgm:cxn modelId="{F76FA9DB-E753-4CD3-BA9D-4C28F9E88419}" type="presOf" srcId="{400D72DE-235A-4E35-B838-A214DE466A08}" destId="{8C3EC023-585E-483B-A532-AAD03BF11F50}" srcOrd="0" destOrd="0" presId="urn:microsoft.com/office/officeart/2005/8/layout/chevron2"/>
    <dgm:cxn modelId="{88C9405F-EA29-4002-8BD4-E1E8D905ADF2}" srcId="{784D6720-0C0B-4905-80B1-EC3D1AEB7780}" destId="{B82145DB-117E-418C-94AD-3D4C336BD9AC}" srcOrd="0" destOrd="0" parTransId="{D0987E68-5C05-4564-A9E2-028BF1CA97CC}" sibTransId="{0DD90B42-40A3-4453-AE47-9523F9A552EA}"/>
    <dgm:cxn modelId="{008D8C2F-0BE5-46F9-93FB-F461993BA477}" type="presOf" srcId="{A91A9428-0C69-40DC-A79F-90BDA8B59ECD}" destId="{A63AEEE9-9203-4740-A2A7-645718149F35}" srcOrd="0" destOrd="0" presId="urn:microsoft.com/office/officeart/2005/8/layout/chevron2"/>
    <dgm:cxn modelId="{E3E2EAFB-239B-448F-852F-CA5A5532284D}" type="presOf" srcId="{41B88BE8-97FD-4407-A9D9-DCBDBF3F51DB}" destId="{620BD75A-06CB-45F5-B729-2466D8868F37}" srcOrd="0" destOrd="0" presId="urn:microsoft.com/office/officeart/2005/8/layout/chevron2"/>
    <dgm:cxn modelId="{DD6E6F22-6725-426D-9FD1-3507DD132FE4}" srcId="{0E45487F-C888-47CF-9511-36F1B944B1A8}" destId="{A91A9428-0C69-40DC-A79F-90BDA8B59ECD}" srcOrd="3" destOrd="0" parTransId="{D593BF94-1CB5-4284-AF50-F83075DDAB91}" sibTransId="{B0A7F476-F7C2-4946-9F9E-1C37AD083A29}"/>
    <dgm:cxn modelId="{3DA6414E-9A29-45CB-958F-65CB88D949B9}" type="presOf" srcId="{784D6720-0C0B-4905-80B1-EC3D1AEB7780}" destId="{C0CD71C1-E13A-4FEA-A0C6-9AC40C0134C2}" srcOrd="0" destOrd="0" presId="urn:microsoft.com/office/officeart/2005/8/layout/chevron2"/>
    <dgm:cxn modelId="{EA661426-E326-4296-B303-96B1DD9D51C8}" type="presOf" srcId="{65AE989D-046A-498A-A484-E5BE52695CD4}" destId="{5A3A2297-A38F-44DB-99C8-42E4801F71BA}" srcOrd="0" destOrd="0" presId="urn:microsoft.com/office/officeart/2005/8/layout/chevron2"/>
    <dgm:cxn modelId="{614C00D2-B5FF-4392-B307-3A26FCDF4053}" type="presOf" srcId="{3B98FA9C-4D9C-4B30-952F-F8AE348D4324}" destId="{AAC1F1D5-7BF6-4364-913A-2D035D1CA7F5}" srcOrd="0" destOrd="0" presId="urn:microsoft.com/office/officeart/2005/8/layout/chevron2"/>
    <dgm:cxn modelId="{73720989-C89C-4182-9AAA-23F0B7F13F64}" type="presParOf" srcId="{A5325537-4C16-4A0B-8866-31540606DE76}" destId="{9929C6C5-0B82-42A8-9EE2-2E4044DD7260}" srcOrd="0" destOrd="0" presId="urn:microsoft.com/office/officeart/2005/8/layout/chevron2"/>
    <dgm:cxn modelId="{5916D1FC-4E38-4FCA-8BE4-E4933892D714}" type="presParOf" srcId="{9929C6C5-0B82-42A8-9EE2-2E4044DD7260}" destId="{C0CD71C1-E13A-4FEA-A0C6-9AC40C0134C2}" srcOrd="0" destOrd="0" presId="urn:microsoft.com/office/officeart/2005/8/layout/chevron2"/>
    <dgm:cxn modelId="{D17E78D7-8B22-4FFD-94EA-44567080EA5D}" type="presParOf" srcId="{9929C6C5-0B82-42A8-9EE2-2E4044DD7260}" destId="{FE67EF45-F813-4801-9C25-D00AEB436F70}" srcOrd="1" destOrd="0" presId="urn:microsoft.com/office/officeart/2005/8/layout/chevron2"/>
    <dgm:cxn modelId="{7BB76BC3-413A-47C4-B514-5D90470EBC28}" type="presParOf" srcId="{A5325537-4C16-4A0B-8866-31540606DE76}" destId="{B40730C3-A333-449B-B563-349A5FA8DBF0}" srcOrd="1" destOrd="0" presId="urn:microsoft.com/office/officeart/2005/8/layout/chevron2"/>
    <dgm:cxn modelId="{C19A471E-BCEF-4931-8D00-4A2F490A83C0}" type="presParOf" srcId="{A5325537-4C16-4A0B-8866-31540606DE76}" destId="{4BAB3B30-8D41-4E07-9401-AB6DD58B41D0}" srcOrd="2" destOrd="0" presId="urn:microsoft.com/office/officeart/2005/8/layout/chevron2"/>
    <dgm:cxn modelId="{9FE18BCD-D315-44BE-8D0A-5CE730ABF10F}" type="presParOf" srcId="{4BAB3B30-8D41-4E07-9401-AB6DD58B41D0}" destId="{0888F513-72A0-417C-93E5-C49E0B1C71CD}" srcOrd="0" destOrd="0" presId="urn:microsoft.com/office/officeart/2005/8/layout/chevron2"/>
    <dgm:cxn modelId="{E3A3E6EA-AEA2-4931-BB04-268213C45749}" type="presParOf" srcId="{4BAB3B30-8D41-4E07-9401-AB6DD58B41D0}" destId="{5A3A2297-A38F-44DB-99C8-42E4801F71BA}" srcOrd="1" destOrd="0" presId="urn:microsoft.com/office/officeart/2005/8/layout/chevron2"/>
    <dgm:cxn modelId="{840B8FE1-FEDE-4914-A537-EB83BD608EC5}" type="presParOf" srcId="{A5325537-4C16-4A0B-8866-31540606DE76}" destId="{A73B60A0-BAFC-4C13-B9EB-9B797528AA38}" srcOrd="3" destOrd="0" presId="urn:microsoft.com/office/officeart/2005/8/layout/chevron2"/>
    <dgm:cxn modelId="{03C59BA3-3140-4FE8-82A5-452A8D72FB9E}" type="presParOf" srcId="{A5325537-4C16-4A0B-8866-31540606DE76}" destId="{990D1C1F-CD55-40C2-AF5D-150C5E72BEB1}" srcOrd="4" destOrd="0" presId="urn:microsoft.com/office/officeart/2005/8/layout/chevron2"/>
    <dgm:cxn modelId="{4832765D-1ADD-4DF8-B1DC-DC4BFF4B9E6C}" type="presParOf" srcId="{990D1C1F-CD55-40C2-AF5D-150C5E72BEB1}" destId="{28BCE314-24E8-4B94-A70E-77ECFE54C1C0}" srcOrd="0" destOrd="0" presId="urn:microsoft.com/office/officeart/2005/8/layout/chevron2"/>
    <dgm:cxn modelId="{D57180D9-6495-4BA3-B09C-E4FEFFA7C2FF}" type="presParOf" srcId="{990D1C1F-CD55-40C2-AF5D-150C5E72BEB1}" destId="{620BD75A-06CB-45F5-B729-2466D8868F37}" srcOrd="1" destOrd="0" presId="urn:microsoft.com/office/officeart/2005/8/layout/chevron2"/>
    <dgm:cxn modelId="{6E791CA9-CA67-4E0B-AFA4-6EF1334D2EA6}" type="presParOf" srcId="{A5325537-4C16-4A0B-8866-31540606DE76}" destId="{71E0CBE1-A3F0-4BFD-AB37-D139A96312A0}" srcOrd="5" destOrd="0" presId="urn:microsoft.com/office/officeart/2005/8/layout/chevron2"/>
    <dgm:cxn modelId="{A44B1BF6-E7DB-4CB6-8CF9-5F6EA3B87397}" type="presParOf" srcId="{A5325537-4C16-4A0B-8866-31540606DE76}" destId="{F7D15E63-3697-465A-8822-3AE5E2D74A7B}" srcOrd="6" destOrd="0" presId="urn:microsoft.com/office/officeart/2005/8/layout/chevron2"/>
    <dgm:cxn modelId="{CDBFB470-4E1B-4070-923B-6A2618377335}" type="presParOf" srcId="{F7D15E63-3697-465A-8822-3AE5E2D74A7B}" destId="{A63AEEE9-9203-4740-A2A7-645718149F35}" srcOrd="0" destOrd="0" presId="urn:microsoft.com/office/officeart/2005/8/layout/chevron2"/>
    <dgm:cxn modelId="{2B1DD8D9-BE89-4788-A3B7-58110C63B4F3}" type="presParOf" srcId="{F7D15E63-3697-465A-8822-3AE5E2D74A7B}" destId="{AAC1F1D5-7BF6-4364-913A-2D035D1CA7F5}" srcOrd="1" destOrd="0" presId="urn:microsoft.com/office/officeart/2005/8/layout/chevron2"/>
    <dgm:cxn modelId="{28CD9E18-0896-4B87-B6BF-CB1A107F907D}" type="presParOf" srcId="{A5325537-4C16-4A0B-8866-31540606DE76}" destId="{65878736-A226-4CB3-A7B0-37D42B123DF7}" srcOrd="7" destOrd="0" presId="urn:microsoft.com/office/officeart/2005/8/layout/chevron2"/>
    <dgm:cxn modelId="{08CCC9CC-B92F-48E9-8A88-5851B6393EDD}" type="presParOf" srcId="{A5325537-4C16-4A0B-8866-31540606DE76}" destId="{8660EB71-87F5-44C3-9C9F-963970BDEE3D}" srcOrd="8" destOrd="0" presId="urn:microsoft.com/office/officeart/2005/8/layout/chevron2"/>
    <dgm:cxn modelId="{87298926-03B1-4E6D-81FB-3A9973F0FCAB}" type="presParOf" srcId="{8660EB71-87F5-44C3-9C9F-963970BDEE3D}" destId="{3E22FE2F-8DB9-472E-99FA-F0450CE1C32A}" srcOrd="0" destOrd="0" presId="urn:microsoft.com/office/officeart/2005/8/layout/chevron2"/>
    <dgm:cxn modelId="{C0E7ABAF-27AE-4400-8AFE-1A68544D8B55}" type="presParOf" srcId="{8660EB71-87F5-44C3-9C9F-963970BDEE3D}" destId="{8C3EC023-585E-483B-A532-AAD03BF11F5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7929D-B591-4983-B91F-B470ABC0CD98}">
      <dsp:nvSpPr>
        <dsp:cNvPr id="0" name=""/>
        <dsp:cNvSpPr/>
      </dsp:nvSpPr>
      <dsp:spPr>
        <a:xfrm>
          <a:off x="0" y="2671903"/>
          <a:ext cx="8496944" cy="1319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3) Контактная информация о настоятеле храма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0" y="2671903"/>
        <a:ext cx="8496944" cy="712593"/>
      </dsp:txXfrm>
    </dsp:sp>
    <dsp:sp modelId="{6A4D49EC-89A2-499E-8724-2F24A597C7D7}">
      <dsp:nvSpPr>
        <dsp:cNvPr id="0" name=""/>
        <dsp:cNvSpPr/>
      </dsp:nvSpPr>
      <dsp:spPr>
        <a:xfrm>
          <a:off x="0" y="3384967"/>
          <a:ext cx="4248472" cy="6070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6600"/>
              </a:solidFill>
            </a:rPr>
            <a:t>а) книги брачных обысков сохранились </a:t>
          </a:r>
          <a:endParaRPr lang="ru-RU" sz="1900" kern="1200" dirty="0">
            <a:solidFill>
              <a:srgbClr val="006600"/>
            </a:solidFill>
          </a:endParaRPr>
        </a:p>
      </dsp:txBody>
      <dsp:txXfrm>
        <a:off x="0" y="3384967"/>
        <a:ext cx="4248472" cy="607024"/>
      </dsp:txXfrm>
    </dsp:sp>
    <dsp:sp modelId="{0DDD56CF-29D8-459C-998F-737D853B332C}">
      <dsp:nvSpPr>
        <dsp:cNvPr id="0" name=""/>
        <dsp:cNvSpPr/>
      </dsp:nvSpPr>
      <dsp:spPr>
        <a:xfrm>
          <a:off x="4248472" y="3384967"/>
          <a:ext cx="4248472" cy="6070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6600"/>
              </a:solidFill>
            </a:rPr>
            <a:t>б) книг брачных обысков в данном храме нет</a:t>
          </a:r>
          <a:endParaRPr lang="ru-RU" sz="1900" kern="1200" dirty="0">
            <a:solidFill>
              <a:srgbClr val="006600"/>
            </a:solidFill>
          </a:endParaRPr>
        </a:p>
      </dsp:txBody>
      <dsp:txXfrm>
        <a:off x="4248472" y="3384967"/>
        <a:ext cx="4248472" cy="607024"/>
      </dsp:txXfrm>
    </dsp:sp>
    <dsp:sp modelId="{A7D150AC-D5D9-4E55-B885-F443CAEF3743}">
      <dsp:nvSpPr>
        <dsp:cNvPr id="0" name=""/>
        <dsp:cNvSpPr/>
      </dsp:nvSpPr>
      <dsp:spPr>
        <a:xfrm rot="10800000">
          <a:off x="0" y="1352829"/>
          <a:ext cx="8496944" cy="133886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2) К приходу какой церкви относилось место проживания</a:t>
          </a:r>
          <a:endParaRPr lang="ru-RU" sz="2400" kern="1200" dirty="0">
            <a:solidFill>
              <a:schemeClr val="bg1"/>
            </a:solidFill>
          </a:endParaRPr>
        </a:p>
      </dsp:txBody>
      <dsp:txXfrm rot="-10800000">
        <a:off x="0" y="1352829"/>
        <a:ext cx="8496944" cy="469942"/>
      </dsp:txXfrm>
    </dsp:sp>
    <dsp:sp modelId="{168C037C-4826-4000-B9FE-41E771791EB2}">
      <dsp:nvSpPr>
        <dsp:cNvPr id="0" name=""/>
        <dsp:cNvSpPr/>
      </dsp:nvSpPr>
      <dsp:spPr>
        <a:xfrm>
          <a:off x="0" y="1719857"/>
          <a:ext cx="4248472" cy="6068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6600"/>
              </a:solidFill>
            </a:rPr>
            <a:t>а) по информации местных органов самоуправления</a:t>
          </a:r>
          <a:endParaRPr lang="ru-RU" sz="1800" kern="1200" dirty="0">
            <a:solidFill>
              <a:srgbClr val="006600"/>
            </a:solidFill>
          </a:endParaRPr>
        </a:p>
      </dsp:txBody>
      <dsp:txXfrm>
        <a:off x="0" y="1719857"/>
        <a:ext cx="4248472" cy="606842"/>
      </dsp:txXfrm>
    </dsp:sp>
    <dsp:sp modelId="{1E1F23D6-53B2-437B-A21F-56770041EC4E}">
      <dsp:nvSpPr>
        <dsp:cNvPr id="0" name=""/>
        <dsp:cNvSpPr/>
      </dsp:nvSpPr>
      <dsp:spPr>
        <a:xfrm>
          <a:off x="4248472" y="1719857"/>
          <a:ext cx="4248472" cy="6068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6600"/>
              </a:solidFill>
            </a:rPr>
            <a:t>б) по информации  сайта местной православной Епархии</a:t>
          </a:r>
          <a:endParaRPr lang="ru-RU" sz="1800" kern="1200" dirty="0">
            <a:solidFill>
              <a:srgbClr val="006600"/>
            </a:solidFill>
          </a:endParaRPr>
        </a:p>
      </dsp:txBody>
      <dsp:txXfrm>
        <a:off x="4248472" y="1719857"/>
        <a:ext cx="4248472" cy="606842"/>
      </dsp:txXfrm>
    </dsp:sp>
    <dsp:sp modelId="{2C293694-EE63-493B-91A2-D7F8D7C123A8}">
      <dsp:nvSpPr>
        <dsp:cNvPr id="0" name=""/>
        <dsp:cNvSpPr/>
      </dsp:nvSpPr>
      <dsp:spPr>
        <a:xfrm rot="10800000">
          <a:off x="0" y="469"/>
          <a:ext cx="8496944" cy="137215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1) Название  населённого  пункта, в котором жил интересующий  человек</a:t>
          </a:r>
          <a:endParaRPr lang="ru-RU" sz="2400" kern="1200" dirty="0">
            <a:solidFill>
              <a:schemeClr val="bg1"/>
            </a:solidFill>
          </a:endParaRPr>
        </a:p>
      </dsp:txBody>
      <dsp:txXfrm rot="10800000">
        <a:off x="0" y="469"/>
        <a:ext cx="8496944" cy="891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D71C1-E13A-4FEA-A0C6-9AC40C0134C2}">
      <dsp:nvSpPr>
        <dsp:cNvPr id="0" name=""/>
        <dsp:cNvSpPr/>
      </dsp:nvSpPr>
      <dsp:spPr>
        <a:xfrm rot="5400000">
          <a:off x="-173673" y="176200"/>
          <a:ext cx="1157823" cy="810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</a:t>
          </a:r>
          <a:endParaRPr lang="ru-RU" sz="1800" kern="1200" dirty="0"/>
        </a:p>
      </dsp:txBody>
      <dsp:txXfrm rot="-5400000">
        <a:off x="1" y="407764"/>
        <a:ext cx="810476" cy="347347"/>
      </dsp:txXfrm>
    </dsp:sp>
    <dsp:sp modelId="{FE67EF45-F813-4801-9C25-D00AEB436F70}">
      <dsp:nvSpPr>
        <dsp:cNvPr id="0" name=""/>
        <dsp:cNvSpPr/>
      </dsp:nvSpPr>
      <dsp:spPr>
        <a:xfrm rot="5400000">
          <a:off x="4277417" y="-3464414"/>
          <a:ext cx="752585" cy="7686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Определите, в каком примерно году мог венчаться ваш предок  (по году рождения первого ребёнка</a:t>
          </a:r>
          <a:r>
            <a:rPr lang="ru-RU" sz="2300" kern="1200" dirty="0" smtClean="0"/>
            <a:t>)</a:t>
          </a:r>
          <a:endParaRPr lang="ru-RU" sz="2300" kern="1200" dirty="0"/>
        </a:p>
      </dsp:txBody>
      <dsp:txXfrm rot="-5400000">
        <a:off x="810476" y="39265"/>
        <a:ext cx="7649729" cy="679109"/>
      </dsp:txXfrm>
    </dsp:sp>
    <dsp:sp modelId="{0888F513-72A0-417C-93E5-C49E0B1C71CD}">
      <dsp:nvSpPr>
        <dsp:cNvPr id="0" name=""/>
        <dsp:cNvSpPr/>
      </dsp:nvSpPr>
      <dsp:spPr>
        <a:xfrm rot="5400000">
          <a:off x="-173673" y="1217628"/>
          <a:ext cx="1157823" cy="810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 rot="-5400000">
        <a:off x="1" y="1449192"/>
        <a:ext cx="810476" cy="347347"/>
      </dsp:txXfrm>
    </dsp:sp>
    <dsp:sp modelId="{5A3A2297-A38F-44DB-99C8-42E4801F71BA}">
      <dsp:nvSpPr>
        <dsp:cNvPr id="0" name=""/>
        <dsp:cNvSpPr/>
      </dsp:nvSpPr>
      <dsp:spPr>
        <a:xfrm rot="5400000">
          <a:off x="4277417" y="-2422985"/>
          <a:ext cx="752585" cy="7686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Найдите в книге брачных обысков этот год и начните поиск от последней записи к предыдущей</a:t>
          </a:r>
          <a:endParaRPr lang="ru-RU" sz="2300" b="1" kern="1200" dirty="0"/>
        </a:p>
      </dsp:txBody>
      <dsp:txXfrm rot="-5400000">
        <a:off x="810476" y="1080694"/>
        <a:ext cx="7649729" cy="679109"/>
      </dsp:txXfrm>
    </dsp:sp>
    <dsp:sp modelId="{28BCE314-24E8-4B94-A70E-77ECFE54C1C0}">
      <dsp:nvSpPr>
        <dsp:cNvPr id="0" name=""/>
        <dsp:cNvSpPr/>
      </dsp:nvSpPr>
      <dsp:spPr>
        <a:xfrm rot="5400000">
          <a:off x="-173673" y="2259057"/>
          <a:ext cx="1157823" cy="810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</a:t>
          </a:r>
          <a:endParaRPr lang="ru-RU" sz="1800" kern="1200" dirty="0"/>
        </a:p>
      </dsp:txBody>
      <dsp:txXfrm rot="-5400000">
        <a:off x="1" y="2490621"/>
        <a:ext cx="810476" cy="347347"/>
      </dsp:txXfrm>
    </dsp:sp>
    <dsp:sp modelId="{620BD75A-06CB-45F5-B729-2466D8868F37}">
      <dsp:nvSpPr>
        <dsp:cNvPr id="0" name=""/>
        <dsp:cNvSpPr/>
      </dsp:nvSpPr>
      <dsp:spPr>
        <a:xfrm rot="5400000">
          <a:off x="4277417" y="-1381556"/>
          <a:ext cx="752585" cy="7686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Найдя нужный обыск, отсканируйте  или дословно  перепишите  все  содержащиеся  сведения</a:t>
          </a:r>
          <a:endParaRPr lang="ru-RU" sz="2300" b="1" kern="1200" dirty="0"/>
        </a:p>
      </dsp:txBody>
      <dsp:txXfrm rot="-5400000">
        <a:off x="810476" y="2122123"/>
        <a:ext cx="7649729" cy="679109"/>
      </dsp:txXfrm>
    </dsp:sp>
    <dsp:sp modelId="{A63AEEE9-9203-4740-A2A7-645718149F35}">
      <dsp:nvSpPr>
        <dsp:cNvPr id="0" name=""/>
        <dsp:cNvSpPr/>
      </dsp:nvSpPr>
      <dsp:spPr>
        <a:xfrm rot="5400000">
          <a:off x="-173673" y="3300486"/>
          <a:ext cx="1157823" cy="810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</a:t>
          </a:r>
          <a:endParaRPr lang="ru-RU" sz="1800" kern="1200" dirty="0"/>
        </a:p>
      </dsp:txBody>
      <dsp:txXfrm rot="-5400000">
        <a:off x="1" y="3532050"/>
        <a:ext cx="810476" cy="347347"/>
      </dsp:txXfrm>
    </dsp:sp>
    <dsp:sp modelId="{AAC1F1D5-7BF6-4364-913A-2D035D1CA7F5}">
      <dsp:nvSpPr>
        <dsp:cNvPr id="0" name=""/>
        <dsp:cNvSpPr/>
      </dsp:nvSpPr>
      <dsp:spPr>
        <a:xfrm rot="5400000">
          <a:off x="4277417" y="-340128"/>
          <a:ext cx="752585" cy="7686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 </a:t>
          </a:r>
          <a:r>
            <a:rPr lang="ru-RU" sz="2300" b="1" kern="1200" dirty="0" smtClean="0"/>
            <a:t>По имеющейся информации установите данные о родителях венчавшихся</a:t>
          </a:r>
          <a:endParaRPr lang="ru-RU" sz="2300" b="1" kern="1200" dirty="0"/>
        </a:p>
      </dsp:txBody>
      <dsp:txXfrm rot="-5400000">
        <a:off x="810476" y="3163551"/>
        <a:ext cx="7649729" cy="679109"/>
      </dsp:txXfrm>
    </dsp:sp>
    <dsp:sp modelId="{3E22FE2F-8DB9-472E-99FA-F0450CE1C32A}">
      <dsp:nvSpPr>
        <dsp:cNvPr id="0" name=""/>
        <dsp:cNvSpPr/>
      </dsp:nvSpPr>
      <dsp:spPr>
        <a:xfrm rot="5400000">
          <a:off x="-173673" y="4341914"/>
          <a:ext cx="1157823" cy="8104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</a:t>
          </a:r>
          <a:endParaRPr lang="ru-RU" sz="1800" kern="1200" dirty="0"/>
        </a:p>
      </dsp:txBody>
      <dsp:txXfrm rot="-5400000">
        <a:off x="1" y="4573478"/>
        <a:ext cx="810476" cy="347347"/>
      </dsp:txXfrm>
    </dsp:sp>
    <dsp:sp modelId="{8C3EC023-585E-483B-A532-AAD03BF11F50}">
      <dsp:nvSpPr>
        <dsp:cNvPr id="0" name=""/>
        <dsp:cNvSpPr/>
      </dsp:nvSpPr>
      <dsp:spPr>
        <a:xfrm rot="5400000">
          <a:off x="4277417" y="701300"/>
          <a:ext cx="752585" cy="7686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Продолжайте поиск по двум линиям (предки жениха и предки невесты</a:t>
          </a:r>
          <a:r>
            <a:rPr lang="ru-RU" sz="2300" kern="1200" dirty="0" smtClean="0"/>
            <a:t>)</a:t>
          </a:r>
          <a:endParaRPr lang="ru-RU" sz="2300" kern="1200" dirty="0"/>
        </a:p>
      </dsp:txBody>
      <dsp:txXfrm rot="-5400000">
        <a:off x="810476" y="4204979"/>
        <a:ext cx="7649729" cy="679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0.54348</cdr:x>
      <cdr:y>0.19355</cdr:y>
    </cdr:from>
    <cdr:to>
      <cdr:x>0.8506</cdr:x>
      <cdr:y>0.28214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0" y="864096"/>
          <a:ext cx="2034594" cy="3955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Шепелевич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0.63043</cdr:x>
      <cdr:y>0.54642</cdr:y>
    </cdr:from>
    <cdr:to>
      <cdr:x>0.91304</cdr:x>
      <cdr:y>0.62706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76464" y="2439480"/>
          <a:ext cx="187220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Шахнович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807-E865-4CCA-BCA1-4529EA99CD1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2ACCE-40D5-46D0-9136-9844DD3EA6F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90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CF1865-D032-4342-B8ED-7C99E76D7CA6}" type="slidenum">
              <a:rPr lang="ru-RU"/>
              <a:pPr eaLnBrk="1" hangingPunct="1"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2ACCE-40D5-46D0-9136-9844DD3EA6FD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69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http://pdf.kamunikat.org/10265-1.pdf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://archives.gov.by/index.php?id=55825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microsoft.com/office/2007/relationships/hdphoto" Target="../media/hdphoto5.wdp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717032"/>
            <a:ext cx="8640960" cy="1981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0850" algn="ctr" eaLnBrk="0" hangingPunct="0">
              <a:tabLst>
                <a:tab pos="4962525" algn="l"/>
              </a:tabLst>
              <a:defRPr/>
            </a:pP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ИСПОЛЬЗОВАНИЕ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АРХИВОВ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ПРАВОСЛАВНЫХ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ХРАМОВ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b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В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КРАЕВЕДЧЕСКОЙ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РАБОТЕ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</a:t>
            </a:r>
            <a:b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С</a:t>
            </a:r>
            <a:r>
              <a:rPr lang="en-US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ru-RU" b="1" dirty="0" smtClean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>УЧАЩИМИСЯ</a:t>
            </a:r>
            <a:r>
              <a:rPr lang="ru-RU" b="1" dirty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>
                <a:ln w="11430"/>
                <a:solidFill>
                  <a:srgbClr val="800000"/>
                </a:solidFill>
                <a:ea typeface="Calibri" pitchFamily="34" charset="0"/>
                <a:cs typeface="Times New Roman" pitchFamily="18" charset="0"/>
              </a:rPr>
            </a:br>
            <a:endParaRPr lang="ru-RU" b="1" dirty="0">
              <a:ln w="11430"/>
              <a:solidFill>
                <a:srgbClr val="8000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23528" y="692696"/>
            <a:ext cx="8377808" cy="1143000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850" eaLnBrk="0" hangingPunct="0">
              <a:tabLst>
                <a:tab pos="4962525" algn="l"/>
              </a:tabLst>
              <a:defRPr/>
            </a:pPr>
            <a:r>
              <a:rPr lang="ru-RU" sz="3200" b="1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Брестская область  </a:t>
            </a:r>
            <a:r>
              <a:rPr lang="ru-RU" sz="3200" b="1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Пинский</a:t>
            </a:r>
            <a:r>
              <a:rPr lang="ru-RU" sz="3200" b="1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</a:t>
            </a:r>
          </a:p>
          <a:p>
            <a:pPr indent="450850" eaLnBrk="0" hangingPunct="0">
              <a:tabLst>
                <a:tab pos="4962525" algn="l"/>
              </a:tabLst>
              <a:defRPr/>
            </a:pPr>
            <a:r>
              <a:rPr lang="ru-RU" sz="3200" b="1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ГУО  «Плещицкая СШ»</a:t>
            </a:r>
            <a:endParaRPr lang="ru-RU" sz="3200" b="1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endParaRPr lang="ru-RU" sz="3200" b="1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4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пед чтения 16 г\фото книг из велятичской церкви\фото архив док. велятич. церкви\DSC_0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6491" r="2661" b="3111"/>
          <a:stretch/>
        </p:blipFill>
        <p:spPr bwMode="auto">
          <a:xfrm>
            <a:off x="280976" y="1212434"/>
            <a:ext cx="4482030" cy="293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пед чтения 16 г\фото книг из велятичской церкви\фото архив док. велятич. церкви\DSC_0036 (2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0832" b="-216"/>
          <a:stretch/>
        </p:blipFill>
        <p:spPr bwMode="auto">
          <a:xfrm>
            <a:off x="2083197" y="3645024"/>
            <a:ext cx="4977606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пед чтения 16 г\фото книг из велятичской церкви\фото архив док. велятич. церкви\DSC_0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4102" r="9548" b="6564"/>
          <a:stretch/>
        </p:blipFill>
        <p:spPr bwMode="auto">
          <a:xfrm>
            <a:off x="4927600" y="1209110"/>
            <a:ext cx="4261799" cy="293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9344" y="319882"/>
            <a:ext cx="853440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 smtClean="0">
                <a:solidFill>
                  <a:srgbClr val="FFFF00"/>
                </a:solidFill>
              </a:rPr>
              <a:t>Метрические книги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ед чтения 16 г\фото книг из велятичской церкви\фото архив док. велятич. церкви\DSC_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4382"/>
            <a:ext cx="5283243" cy="351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ед чтения 16 г\фото книг из велятичской церкви\фото архив док. велятич. церкви\DSC_0049 (4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1285" r="3307"/>
          <a:stretch/>
        </p:blipFill>
        <p:spPr bwMode="auto">
          <a:xfrm>
            <a:off x="4211960" y="3405475"/>
            <a:ext cx="4741541" cy="3397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6829" y="191717"/>
            <a:ext cx="8534400" cy="8925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200" dirty="0" smtClean="0">
                <a:solidFill>
                  <a:srgbClr val="FFFF00"/>
                </a:solidFill>
              </a:rPr>
              <a:t>Приходно-расходные книги</a:t>
            </a:r>
            <a:endParaRPr lang="ru-RU" sz="5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пед чтения 16 г\фото книг из велятичской церкви\фото архив док. велятич. церкви\DSC_0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3982" r="3031"/>
          <a:stretch/>
        </p:blipFill>
        <p:spPr bwMode="auto">
          <a:xfrm>
            <a:off x="251520" y="260648"/>
            <a:ext cx="6238685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ед чтения 16 г\фото книг из велятичской церкви\фото архив док. велятич. церкви\DSC_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14" y="2852936"/>
            <a:ext cx="5551388" cy="369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1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пед чтения 16 г\фото книг из велятичской церкви\фото архив док. велятич. церкви\фото докумен. велят цер.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14902"/>
          <a:stretch/>
        </p:blipFill>
        <p:spPr bwMode="auto">
          <a:xfrm>
            <a:off x="395536" y="1674099"/>
            <a:ext cx="3528392" cy="358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пед чтения 16 г\фото книг из велятичской церкви\фото архив док. велятич. церкви\фото докумен. велят цер. 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10290" b="8619"/>
          <a:stretch/>
        </p:blipFill>
        <p:spPr bwMode="auto">
          <a:xfrm>
            <a:off x="3707904" y="2548381"/>
            <a:ext cx="5436096" cy="426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162" y="260648"/>
            <a:ext cx="8534400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rgbClr val="FFFF00"/>
                </a:solidFill>
              </a:rPr>
              <a:t>Книги регистрации</a:t>
            </a:r>
          </a:p>
          <a:p>
            <a:pPr algn="ctr">
              <a:defRPr/>
            </a:pPr>
            <a:r>
              <a:rPr lang="ru-RU" sz="4800" dirty="0">
                <a:solidFill>
                  <a:srgbClr val="FFFF00"/>
                </a:solidFill>
              </a:rPr>
              <a:t>и</a:t>
            </a:r>
            <a:r>
              <a:rPr lang="ru-RU" sz="4800" dirty="0" smtClean="0">
                <a:solidFill>
                  <a:srgbClr val="FFFF00"/>
                </a:solidFill>
              </a:rPr>
              <a:t>сходящих и входящих бумаг</a:t>
            </a: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пед чтения 16 г\фото книг из велятичской церкви\фото архив док. велятич. церкви\DSC_0015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4515" r="4431" b="7715"/>
          <a:stretch/>
        </p:blipFill>
        <p:spPr bwMode="auto">
          <a:xfrm rot="16200000">
            <a:off x="459375" y="2798914"/>
            <a:ext cx="4816938" cy="305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ед чтения 16 г\фото книг из велятичской церкви\фото архив док. велятич. церкви\DSC_0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3811" b="4961"/>
          <a:stretch/>
        </p:blipFill>
        <p:spPr bwMode="auto">
          <a:xfrm rot="16200000">
            <a:off x="4054260" y="2738341"/>
            <a:ext cx="4805994" cy="316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8816" y="104438"/>
            <a:ext cx="8534400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000" dirty="0" smtClean="0">
                <a:solidFill>
                  <a:srgbClr val="FFFF00"/>
                </a:solidFill>
              </a:rPr>
              <a:t>Исповедальные ведомости</a:t>
            </a:r>
          </a:p>
          <a:p>
            <a:pPr algn="ctr">
              <a:defRPr/>
            </a:pPr>
            <a:r>
              <a:rPr lang="ru-RU" sz="5000" dirty="0" smtClean="0">
                <a:solidFill>
                  <a:srgbClr val="FFFF00"/>
                </a:solidFill>
              </a:rPr>
              <a:t>(1928 – 1942 гг.)</a:t>
            </a:r>
            <a:endParaRPr lang="ru-RU" sz="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ед чтения 16 г\фото книг из велятичской церкви\фото архив док. велятич. церкви\DSC_0026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 r="11795"/>
          <a:stretch/>
        </p:blipFill>
        <p:spPr bwMode="auto">
          <a:xfrm>
            <a:off x="2530070" y="2780928"/>
            <a:ext cx="6499109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ед чтения 16 г\фото книг из велятичской церкви\фото архив док. велятич. церкви\DSC_0020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6497971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3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пед чтения 16 г\фото книг из велятичской церкви\фото архив док. велятич. церкви\DSC_0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23830" r="5948" b="21072"/>
          <a:stretch/>
        </p:blipFill>
        <p:spPr bwMode="auto">
          <a:xfrm>
            <a:off x="395536" y="2852936"/>
            <a:ext cx="749300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ед чтения 16 г\фото книг из велятичской церкви\фото архив док. велятич. церкви\DSC_0024 (1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r="18492" b="30666"/>
          <a:stretch/>
        </p:blipFill>
        <p:spPr bwMode="auto">
          <a:xfrm>
            <a:off x="2627784" y="260648"/>
            <a:ext cx="6371829" cy="397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1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843322"/>
            <a:ext cx="428396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</a:t>
            </a:r>
          </a:p>
          <a:p>
            <a:pPr algn="ctr">
              <a:defRPr/>
            </a:pP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 </a:t>
            </a:r>
          </a:p>
          <a:p>
            <a:pPr algn="ctr">
              <a:defRPr/>
            </a:pP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о </a:t>
            </a:r>
            <a:r>
              <a:rPr lang="ru-RU" sz="36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2 252 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жителях</a:t>
            </a:r>
          </a:p>
          <a:p>
            <a:pPr algn="ctr">
              <a:defRPr/>
            </a:pP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окрестных 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деревень за</a:t>
            </a: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u="sng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100-летний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период</a:t>
            </a:r>
          </a:p>
          <a:p>
            <a:pPr marL="285750" indent="-285750">
              <a:buFontTx/>
              <a:buChar char="-"/>
              <a:defRPr/>
            </a:pP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C:\Documents and Settings\Администратор\Рабочий стол\70\книга брачных обысков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1465"/>
          <a:stretch>
            <a:fillRect/>
          </a:stretch>
        </p:blipFill>
        <p:spPr bwMode="auto">
          <a:xfrm>
            <a:off x="4427983" y="1412776"/>
            <a:ext cx="4397945" cy="516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5385" y="228600"/>
            <a:ext cx="853440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 smtClean="0">
                <a:solidFill>
                  <a:srgbClr val="FFFF00"/>
                </a:solidFill>
              </a:rPr>
              <a:t>Книги брачных обысков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" y="18864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458200" cy="12192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u="sng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b="1" u="sng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sz="2800" b="1" u="sng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b="1" u="sng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sz="2800" b="1" u="sng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b="1" u="sng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sz="2800" b="1" u="sng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b="1" u="sng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  <a:t/>
            </a:r>
            <a:br>
              <a:rPr lang="ru-RU" sz="2800" b="1" u="sng" dirty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ru-RU" b="1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04664"/>
            <a:ext cx="853440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 smtClean="0">
                <a:solidFill>
                  <a:srgbClr val="FFFF00"/>
                </a:solidFill>
              </a:rPr>
              <a:t>Годы  записей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6193" y="1327994"/>
            <a:ext cx="820891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8 января 1842 г. </a:t>
            </a:r>
            <a:r>
              <a:rPr lang="ru-RU" sz="3200" b="1" dirty="0" smtClean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 </a:t>
            </a:r>
            <a:r>
              <a:rPr lang="ru-RU" sz="3200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 ноября 1941 г.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1 книга: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1842-1862 </a:t>
            </a:r>
            <a:r>
              <a:rPr lang="ru-RU" sz="2600" b="1" dirty="0">
                <a:solidFill>
                  <a:srgbClr val="C00000"/>
                </a:solidFill>
              </a:rPr>
              <a:t>гг</a:t>
            </a:r>
            <a:r>
              <a:rPr lang="ru-RU" sz="2600" b="1" dirty="0">
                <a:solidFill>
                  <a:srgbClr val="000066"/>
                </a:solidFill>
              </a:rPr>
              <a:t>. – включает 187 брачных обысков;</a:t>
            </a:r>
            <a:br>
              <a:rPr lang="ru-RU" sz="2600" b="1" dirty="0">
                <a:solidFill>
                  <a:srgbClr val="000066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2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книга: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1863-1881 </a:t>
            </a:r>
            <a:r>
              <a:rPr lang="ru-RU" sz="2600" b="1" dirty="0">
                <a:solidFill>
                  <a:srgbClr val="C00000"/>
                </a:solidFill>
              </a:rPr>
              <a:t>гг. </a:t>
            </a:r>
            <a:r>
              <a:rPr lang="ru-RU" sz="2600" b="1" dirty="0">
                <a:solidFill>
                  <a:srgbClr val="000066"/>
                </a:solidFill>
              </a:rPr>
              <a:t>– 200 обысков;</a:t>
            </a:r>
            <a:br>
              <a:rPr lang="ru-RU" sz="2600" b="1" dirty="0">
                <a:solidFill>
                  <a:srgbClr val="000066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3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книга: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1882-1901 </a:t>
            </a:r>
            <a:r>
              <a:rPr lang="ru-RU" sz="2600" b="1" dirty="0">
                <a:solidFill>
                  <a:srgbClr val="C00000"/>
                </a:solidFill>
              </a:rPr>
              <a:t>гг</a:t>
            </a:r>
            <a:r>
              <a:rPr lang="ru-RU" sz="2600" b="1" dirty="0">
                <a:solidFill>
                  <a:srgbClr val="000066"/>
                </a:solidFill>
              </a:rPr>
              <a:t>. – 392 обыска; (в этой же книге содержится 34 обыска </a:t>
            </a:r>
            <a:r>
              <a:rPr lang="ru-RU" sz="2600" b="1" dirty="0">
                <a:solidFill>
                  <a:srgbClr val="C00000"/>
                </a:solidFill>
              </a:rPr>
              <a:t>с 1921 по 1923 гг.);</a:t>
            </a:r>
            <a:r>
              <a:rPr lang="ru-RU" sz="2600" b="1" dirty="0">
                <a:solidFill>
                  <a:srgbClr val="000066"/>
                </a:solidFill>
              </a:rPr>
              <a:t/>
            </a:r>
            <a:br>
              <a:rPr lang="ru-RU" sz="2600" b="1" dirty="0">
                <a:solidFill>
                  <a:srgbClr val="000066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4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книга: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1902-1913 </a:t>
            </a:r>
            <a:r>
              <a:rPr lang="ru-RU" sz="2600" b="1" dirty="0">
                <a:solidFill>
                  <a:srgbClr val="C00000"/>
                </a:solidFill>
              </a:rPr>
              <a:t>гг. </a:t>
            </a:r>
            <a:r>
              <a:rPr lang="ru-RU" sz="2600" b="1" dirty="0">
                <a:solidFill>
                  <a:srgbClr val="000066"/>
                </a:solidFill>
              </a:rPr>
              <a:t>– 188 обысков;</a:t>
            </a:r>
            <a:br>
              <a:rPr lang="ru-RU" sz="2600" b="1" dirty="0">
                <a:solidFill>
                  <a:srgbClr val="000066"/>
                </a:solidFill>
              </a:rPr>
            </a:br>
            <a:r>
              <a:rPr lang="ru-RU" sz="2600" b="1" dirty="0" smtClean="0">
                <a:solidFill>
                  <a:srgbClr val="000066"/>
                </a:solidFill>
              </a:rPr>
              <a:t>5</a:t>
            </a:r>
            <a:r>
              <a:rPr lang="ru-RU" sz="2600" b="1" dirty="0">
                <a:solidFill>
                  <a:srgbClr val="000066"/>
                </a:solidFill>
              </a:rPr>
              <a:t> </a:t>
            </a:r>
            <a:r>
              <a:rPr lang="ru-RU" sz="2600" b="1" dirty="0" smtClean="0">
                <a:solidFill>
                  <a:srgbClr val="000066"/>
                </a:solidFill>
              </a:rPr>
              <a:t>книга:</a:t>
            </a:r>
          </a:p>
          <a:p>
            <a:pPr algn="ctr"/>
            <a:r>
              <a:rPr lang="ru-RU" sz="2600" b="1" dirty="0" smtClean="0">
                <a:solidFill>
                  <a:srgbClr val="000066"/>
                </a:solidFill>
              </a:rPr>
              <a:t> </a:t>
            </a:r>
            <a:r>
              <a:rPr lang="ru-RU" sz="2600" b="1" dirty="0">
                <a:solidFill>
                  <a:srgbClr val="C00000"/>
                </a:solidFill>
              </a:rPr>
              <a:t>1926-1932 гг. </a:t>
            </a:r>
            <a:r>
              <a:rPr lang="ru-RU" sz="2600" b="1" dirty="0">
                <a:solidFill>
                  <a:srgbClr val="000066"/>
                </a:solidFill>
              </a:rPr>
              <a:t>– 98 обысков;</a:t>
            </a:r>
            <a:br>
              <a:rPr lang="ru-RU" sz="2600" b="1" dirty="0">
                <a:solidFill>
                  <a:srgbClr val="000066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6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книга: </a:t>
            </a:r>
          </a:p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1939-1941 </a:t>
            </a:r>
            <a:r>
              <a:rPr lang="ru-RU" sz="2600" b="1" dirty="0">
                <a:solidFill>
                  <a:srgbClr val="C00000"/>
                </a:solidFill>
              </a:rPr>
              <a:t>гг</a:t>
            </a:r>
            <a:r>
              <a:rPr lang="ru-RU" sz="2600" b="1" dirty="0">
                <a:solidFill>
                  <a:srgbClr val="000066"/>
                </a:solidFill>
              </a:rPr>
              <a:t>. – 50 обысков.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4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159d67247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01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" y="476672"/>
            <a:ext cx="8534400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FFFF00"/>
                </a:solidFill>
              </a:rPr>
              <a:t>Брачный обыск – документ, заполнявшийся служителями церкви перед венчанием.</a:t>
            </a:r>
            <a:r>
              <a:rPr lang="en-US" sz="3200" dirty="0">
                <a:solidFill>
                  <a:srgbClr val="FFFF00"/>
                </a:solidFill>
              </a:rPr>
              <a:t> </a:t>
            </a: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Был </a:t>
            </a:r>
            <a:r>
              <a:rPr lang="ru-RU" sz="3200" dirty="0">
                <a:solidFill>
                  <a:srgbClr val="FFFF00"/>
                </a:solidFill>
              </a:rPr>
              <a:t>введён в России в 1765 г. </a:t>
            </a:r>
          </a:p>
        </p:txBody>
      </p:sp>
      <p:pic>
        <p:nvPicPr>
          <p:cNvPr id="4" name="Рисунок 3" descr="C:\Documents and Settings\Администратор\Рабочий стол\70\книга брачных обысков 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721" r="5696" b="8504"/>
          <a:stretch>
            <a:fillRect/>
          </a:stretch>
        </p:blipFill>
        <p:spPr bwMode="auto">
          <a:xfrm>
            <a:off x="3059832" y="2580656"/>
            <a:ext cx="2915597" cy="40575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Documents and Settings\Администратор\Рабочий стол\70\книга брачных обысков 002.jpg"/>
          <p:cNvPicPr/>
          <p:nvPr/>
        </p:nvPicPr>
        <p:blipFill rotWithShape="1">
          <a:blip r:embed="rId5"/>
          <a:srcRect l="12450" t="10657" r="5695" b="6477"/>
          <a:stretch/>
        </p:blipFill>
        <p:spPr bwMode="auto">
          <a:xfrm>
            <a:off x="6084168" y="2564904"/>
            <a:ext cx="2871220" cy="405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506" name="Picture 2" descr="C:\Documents and Settings\Администратор\Рабочий стол\70\книга брачных обысков 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 r="10077" b="4858"/>
          <a:stretch>
            <a:fillRect/>
          </a:stretch>
        </p:blipFill>
        <p:spPr bwMode="auto">
          <a:xfrm>
            <a:off x="179513" y="2580656"/>
            <a:ext cx="2792288" cy="40853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1219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Церковь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ождества Богородицы </a:t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4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д.Велятичи</a:t>
            </a:r>
            <a:endParaRPr lang="ru-RU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G:\пед чтения 16 г\фото книг из велятичской церкви\DSC_0382 (1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7" t="8706" r="35172" b="31431"/>
          <a:stretch/>
        </p:blipFill>
        <p:spPr bwMode="auto">
          <a:xfrm>
            <a:off x="1079612" y="1798398"/>
            <a:ext cx="6984776" cy="46180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038253"/>
            <a:ext cx="48965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002060"/>
                </a:solidFill>
              </a:rPr>
              <a:t>дата венчания;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C00000"/>
                </a:solidFill>
              </a:rPr>
              <a:t>фамилия, имя, отчество;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002060"/>
                </a:solidFill>
              </a:rPr>
              <a:t>принадлежность к сословию;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C00000"/>
                </a:solidFill>
              </a:rPr>
              <a:t>место жительства;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002060"/>
                </a:solidFill>
              </a:rPr>
              <a:t>вероисповедание;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C00000"/>
                </a:solidFill>
              </a:rPr>
              <a:t>церковный приход </a:t>
            </a:r>
          </a:p>
          <a:p>
            <a:r>
              <a:rPr lang="be-BY" sz="2600" b="1" dirty="0" smtClean="0">
                <a:solidFill>
                  <a:srgbClr val="C00000"/>
                </a:solidFill>
              </a:rPr>
              <a:t>    жениха и невесты;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002060"/>
                </a:solidFill>
              </a:rPr>
              <a:t>возраст;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C00000"/>
                </a:solidFill>
              </a:rPr>
              <a:t>семейное положение;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002060"/>
                </a:solidFill>
              </a:rPr>
              <a:t>с чьего разрешения и благословения венчается;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C00000"/>
                </a:solidFill>
              </a:rPr>
              <a:t>иногда - место службы;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e-BY" sz="2600" b="1" dirty="0" smtClean="0">
                <a:solidFill>
                  <a:srgbClr val="002060"/>
                </a:solidFill>
              </a:rPr>
              <a:t>грамотный или нет.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Documents and Settings\Администратор\Рабочий стол\70\книга брачных обысков 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721" r="5696" b="8504"/>
          <a:stretch>
            <a:fillRect/>
          </a:stretch>
        </p:blipFill>
        <p:spPr bwMode="auto">
          <a:xfrm>
            <a:off x="214154" y="1254115"/>
            <a:ext cx="3781782" cy="52629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9698" y="207256"/>
            <a:ext cx="853440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 smtClean="0">
                <a:solidFill>
                  <a:srgbClr val="FFC000"/>
                </a:solidFill>
              </a:rPr>
              <a:t>Сведения о венчавшихся</a:t>
            </a:r>
            <a:endParaRPr lang="ru-RU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28099584"/>
              </p:ext>
            </p:extLst>
          </p:nvPr>
        </p:nvGraphicFramePr>
        <p:xfrm>
          <a:off x="323528" y="980728"/>
          <a:ext cx="8496944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844497" y="5290877"/>
            <a:ext cx="3240360" cy="461883"/>
            <a:chOff x="0" y="3602116"/>
            <a:chExt cx="4248472" cy="46188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0" y="3602116"/>
              <a:ext cx="4248472" cy="461883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0" y="3602116"/>
              <a:ext cx="4248472" cy="461883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953685" y="5337152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</a:rPr>
              <a:t>Работа с книгами в церкви </a:t>
            </a:r>
            <a:endParaRPr lang="ru-RU" dirty="0">
              <a:solidFill>
                <a:srgbClr val="C0000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572001" y="5164649"/>
            <a:ext cx="4248471" cy="873312"/>
            <a:chOff x="0" y="3602116"/>
            <a:chExt cx="4248472" cy="46188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рямоугольник 11"/>
            <p:cNvSpPr/>
            <p:nvPr/>
          </p:nvSpPr>
          <p:spPr>
            <a:xfrm>
              <a:off x="0" y="3602116"/>
              <a:ext cx="4248472" cy="461883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0" y="3602116"/>
              <a:ext cx="4248472" cy="461883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572001" y="5176187"/>
            <a:ext cx="41764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C00000"/>
                </a:solidFill>
              </a:rPr>
              <a:t>Поиск книг в архивах по сайтам:</a:t>
            </a:r>
          </a:p>
          <a:p>
            <a:pPr lvl="0" algn="ctr"/>
            <a:r>
              <a:rPr lang="en-US" sz="1600" dirty="0">
                <a:solidFill>
                  <a:schemeClr val="bg1"/>
                </a:solidFill>
                <a:hlinkClick r:id="rId9"/>
              </a:rPr>
              <a:t>http</a:t>
            </a:r>
            <a:r>
              <a:rPr lang="ru-RU" sz="1600" dirty="0">
                <a:solidFill>
                  <a:schemeClr val="bg1"/>
                </a:solidFill>
                <a:hlinkClick r:id="rId9"/>
              </a:rPr>
              <a:t>://</a:t>
            </a:r>
            <a:r>
              <a:rPr lang="en-US" sz="1600" dirty="0">
                <a:solidFill>
                  <a:schemeClr val="bg1"/>
                </a:solidFill>
                <a:hlinkClick r:id="rId9"/>
              </a:rPr>
              <a:t>archives</a:t>
            </a:r>
            <a:r>
              <a:rPr lang="ru-RU" sz="1600" dirty="0">
                <a:solidFill>
                  <a:schemeClr val="bg1"/>
                </a:solidFill>
                <a:hlinkClick r:id="rId9"/>
              </a:rPr>
              <a:t>.</a:t>
            </a:r>
            <a:r>
              <a:rPr lang="en-US" sz="1600" dirty="0">
                <a:solidFill>
                  <a:schemeClr val="bg1"/>
                </a:solidFill>
                <a:hlinkClick r:id="rId9"/>
              </a:rPr>
              <a:t>gov</a:t>
            </a:r>
            <a:r>
              <a:rPr lang="ru-RU" sz="1600" dirty="0">
                <a:solidFill>
                  <a:schemeClr val="bg1"/>
                </a:solidFill>
                <a:hlinkClick r:id="rId9"/>
              </a:rPr>
              <a:t>.</a:t>
            </a:r>
            <a:r>
              <a:rPr lang="en-US" sz="1600" dirty="0">
                <a:solidFill>
                  <a:schemeClr val="bg1"/>
                </a:solidFill>
                <a:hlinkClick r:id="rId9"/>
              </a:rPr>
              <a:t>by</a:t>
            </a:r>
            <a:r>
              <a:rPr lang="ru-RU" sz="1600" dirty="0">
                <a:solidFill>
                  <a:schemeClr val="bg1"/>
                </a:solidFill>
                <a:hlinkClick r:id="rId9"/>
              </a:rPr>
              <a:t>/</a:t>
            </a:r>
            <a:r>
              <a:rPr lang="en-US" sz="1600" dirty="0">
                <a:solidFill>
                  <a:schemeClr val="bg1"/>
                </a:solidFill>
                <a:hlinkClick r:id="rId9"/>
              </a:rPr>
              <a:t>index</a:t>
            </a:r>
            <a:r>
              <a:rPr lang="ru-RU" sz="1600" dirty="0">
                <a:solidFill>
                  <a:schemeClr val="bg1"/>
                </a:solidFill>
                <a:hlinkClick r:id="rId9"/>
              </a:rPr>
              <a:t>.</a:t>
            </a:r>
            <a:r>
              <a:rPr lang="en-US" sz="1600" dirty="0">
                <a:solidFill>
                  <a:schemeClr val="bg1"/>
                </a:solidFill>
                <a:hlinkClick r:id="rId9"/>
              </a:rPr>
              <a:t>php</a:t>
            </a:r>
            <a:r>
              <a:rPr lang="ru-RU" sz="1600" dirty="0">
                <a:solidFill>
                  <a:schemeClr val="bg1"/>
                </a:solidFill>
                <a:hlinkClick r:id="rId9"/>
              </a:rPr>
              <a:t>?</a:t>
            </a:r>
            <a:r>
              <a:rPr lang="en-US" sz="1600" dirty="0">
                <a:solidFill>
                  <a:schemeClr val="bg1"/>
                </a:solidFill>
                <a:hlinkClick r:id="rId9"/>
              </a:rPr>
              <a:t>id</a:t>
            </a:r>
            <a:r>
              <a:rPr lang="ru-RU" sz="1600" dirty="0" smtClean="0">
                <a:solidFill>
                  <a:schemeClr val="bg1"/>
                </a:solidFill>
                <a:hlinkClick r:id="rId9"/>
              </a:rPr>
              <a:t>=558258</a:t>
            </a:r>
            <a:endParaRPr lang="ru-RU" sz="1600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1600" u="sng" dirty="0">
                <a:solidFill>
                  <a:schemeClr val="bg1"/>
                </a:solidFill>
                <a:hlinkClick r:id="rId10"/>
              </a:rPr>
              <a:t>pdf</a:t>
            </a:r>
            <a:r>
              <a:rPr lang="be-BY" sz="1600" u="sng" dirty="0">
                <a:solidFill>
                  <a:schemeClr val="bg1"/>
                </a:solidFill>
                <a:hlinkClick r:id="rId10"/>
              </a:rPr>
              <a:t>.</a:t>
            </a:r>
            <a:r>
              <a:rPr lang="en-US" sz="1600" u="sng" dirty="0">
                <a:solidFill>
                  <a:schemeClr val="bg1"/>
                </a:solidFill>
                <a:hlinkClick r:id="rId10"/>
              </a:rPr>
              <a:t>kamunikat</a:t>
            </a:r>
            <a:r>
              <a:rPr lang="be-BY" sz="1600" u="sng" dirty="0">
                <a:solidFill>
                  <a:schemeClr val="bg1"/>
                </a:solidFill>
                <a:hlinkClick r:id="rId10"/>
              </a:rPr>
              <a:t>.</a:t>
            </a:r>
            <a:r>
              <a:rPr lang="en-US" sz="1600" u="sng" dirty="0">
                <a:solidFill>
                  <a:schemeClr val="bg1"/>
                </a:solidFill>
                <a:hlinkClick r:id="rId10"/>
              </a:rPr>
              <a:t>org</a:t>
            </a:r>
            <a:r>
              <a:rPr lang="be-BY" sz="1600" u="sng" dirty="0">
                <a:solidFill>
                  <a:schemeClr val="bg1"/>
                </a:solidFill>
                <a:hlinkClick r:id="rId10"/>
              </a:rPr>
              <a:t>/10265-1.</a:t>
            </a:r>
            <a:r>
              <a:rPr lang="en-US" sz="1600" u="sng" dirty="0">
                <a:solidFill>
                  <a:schemeClr val="bg1"/>
                </a:solidFill>
                <a:hlinkClick r:id="rId10"/>
              </a:rPr>
              <a:t>pd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24268" y="6234454"/>
            <a:ext cx="3240360" cy="461883"/>
            <a:chOff x="0" y="3602116"/>
            <a:chExt cx="4248472" cy="46188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Прямоугольник 15"/>
            <p:cNvSpPr/>
            <p:nvPr/>
          </p:nvSpPr>
          <p:spPr>
            <a:xfrm>
              <a:off x="0" y="3602116"/>
              <a:ext cx="4248472" cy="461883"/>
            </a:xfrm>
            <a:prstGeom prst="rect">
              <a:avLst/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0" y="3602116"/>
              <a:ext cx="4248472" cy="461883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5124268" y="6283587"/>
            <a:ext cx="309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</a:rPr>
              <a:t>Работа с книгами в архивах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2108028" y="4941168"/>
            <a:ext cx="686689" cy="349709"/>
          </a:xfrm>
          <a:prstGeom prst="downArrow">
            <a:avLst>
              <a:gd name="adj1" fmla="val 50000"/>
              <a:gd name="adj2" fmla="val 35486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6326218" y="4898138"/>
            <a:ext cx="686689" cy="278050"/>
          </a:xfrm>
          <a:prstGeom prst="downArrow">
            <a:avLst>
              <a:gd name="adj1" fmla="val 50000"/>
              <a:gd name="adj2" fmla="val 35486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6352891" y="6003019"/>
            <a:ext cx="686689" cy="280568"/>
          </a:xfrm>
          <a:prstGeom prst="downArrow">
            <a:avLst>
              <a:gd name="adj1" fmla="val 50000"/>
              <a:gd name="adj2" fmla="val 35486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9757" y="188640"/>
            <a:ext cx="8964488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FFC000"/>
                </a:solidFill>
              </a:rPr>
              <a:t>Алгоритм поиска книг брачных обысков</a:t>
            </a:r>
            <a:endParaRPr lang="ru-RU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20427028"/>
              </p:ext>
            </p:extLst>
          </p:nvPr>
        </p:nvGraphicFramePr>
        <p:xfrm>
          <a:off x="251520" y="1268760"/>
          <a:ext cx="84969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631" y="5796"/>
            <a:ext cx="8964488" cy="13234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srgbClr val="FFC000"/>
                </a:solidFill>
              </a:rPr>
              <a:t>Алгоритм поиска нужных сведений </a:t>
            </a:r>
          </a:p>
          <a:p>
            <a:pPr algn="ctr">
              <a:defRPr/>
            </a:pPr>
            <a:r>
              <a:rPr lang="ru-RU" sz="4000" dirty="0" smtClean="0">
                <a:solidFill>
                  <a:srgbClr val="FFC000"/>
                </a:solidFill>
              </a:rPr>
              <a:t>в книгах брачных обысков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44212"/>
            <a:ext cx="8229600" cy="7509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Численность  венчаний  по  месяцам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49386698"/>
              </p:ext>
            </p:extLst>
          </p:nvPr>
        </p:nvGraphicFramePr>
        <p:xfrm>
          <a:off x="899592" y="1628800"/>
          <a:ext cx="777686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8244" y="5439"/>
            <a:ext cx="8964488" cy="11387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b="1" dirty="0">
                <a:ln w="11430"/>
                <a:solidFill>
                  <a:srgbClr val="FFC000"/>
                </a:solidFill>
              </a:rPr>
              <a:t>Анализ  </a:t>
            </a:r>
            <a:r>
              <a:rPr lang="ru-RU" sz="3400" b="1" dirty="0" smtClean="0">
                <a:ln w="11430"/>
                <a:solidFill>
                  <a:srgbClr val="FFC000"/>
                </a:solidFill>
              </a:rPr>
              <a:t>материалов  </a:t>
            </a:r>
            <a:r>
              <a:rPr lang="ru-RU" sz="3400" b="1" dirty="0">
                <a:ln w="11430"/>
                <a:solidFill>
                  <a:srgbClr val="FFC000"/>
                </a:solidFill>
              </a:rPr>
              <a:t>об  истории  окрестных  </a:t>
            </a:r>
            <a:r>
              <a:rPr lang="ru-RU" sz="3400" b="1" dirty="0" smtClean="0">
                <a:ln w="11430"/>
                <a:solidFill>
                  <a:srgbClr val="FFC000"/>
                </a:solidFill>
              </a:rPr>
              <a:t>деревень и  </a:t>
            </a:r>
            <a:r>
              <a:rPr lang="ru-RU" sz="3400" b="1" dirty="0">
                <a:ln w="11430"/>
                <a:solidFill>
                  <a:srgbClr val="FFC000"/>
                </a:solidFill>
              </a:rPr>
              <a:t>их  жителях</a:t>
            </a:r>
            <a:endParaRPr lang="ru-RU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01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37378987"/>
              </p:ext>
            </p:extLst>
          </p:nvPr>
        </p:nvGraphicFramePr>
        <p:xfrm>
          <a:off x="1043608" y="1263901"/>
          <a:ext cx="7128792" cy="526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759" y="125128"/>
            <a:ext cx="8964488" cy="11387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b="1" dirty="0" smtClean="0">
                <a:ln w="11430"/>
                <a:solidFill>
                  <a:srgbClr val="EEA512"/>
                </a:solidFill>
              </a:rPr>
              <a:t>Сословная принадлежность местных жителей в 1842-1863 гг.</a:t>
            </a:r>
            <a:endParaRPr lang="ru-RU" sz="3400" dirty="0">
              <a:solidFill>
                <a:srgbClr val="EEA5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69853145"/>
              </p:ext>
            </p:extLst>
          </p:nvPr>
        </p:nvGraphicFramePr>
        <p:xfrm>
          <a:off x="1115616" y="116632"/>
          <a:ext cx="70567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8890" y="4005064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 всех </a:t>
            </a:r>
            <a:r>
              <a:rPr lang="ru-RU" sz="2400" b="1" dirty="0">
                <a:solidFill>
                  <a:srgbClr val="002060"/>
                </a:solidFill>
              </a:rPr>
              <a:t>венчавшихся </a:t>
            </a:r>
            <a:r>
              <a:rPr lang="ru-RU" sz="2400" b="1" dirty="0" smtClean="0">
                <a:solidFill>
                  <a:srgbClr val="C00000"/>
                </a:solidFill>
              </a:rPr>
              <a:t>18% вдовцы и вдовы.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Средний </a:t>
            </a:r>
            <a:r>
              <a:rPr lang="ru-RU" sz="2400" b="1" dirty="0">
                <a:solidFill>
                  <a:srgbClr val="C00000"/>
                </a:solidFill>
              </a:rPr>
              <a:t>возраст </a:t>
            </a:r>
            <a:r>
              <a:rPr lang="ru-RU" sz="2400" b="1" dirty="0">
                <a:solidFill>
                  <a:srgbClr val="002060"/>
                </a:solidFill>
              </a:rPr>
              <a:t>повторно венчавшихся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вдов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35 лет, вдовцов – 32 </a:t>
            </a:r>
            <a:r>
              <a:rPr lang="ru-RU" sz="2400" b="1" dirty="0" smtClean="0">
                <a:solidFill>
                  <a:srgbClr val="C00000"/>
                </a:solidFill>
              </a:rPr>
              <a:t>г.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Вдовы до 30 лет – 15%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Вдовцы до 30 лет – 22%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Минимальный </a:t>
            </a:r>
            <a:r>
              <a:rPr lang="ru-RU" sz="2400" b="1" dirty="0">
                <a:solidFill>
                  <a:srgbClr val="002060"/>
                </a:solidFill>
              </a:rPr>
              <a:t>возраст вступления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повторный </a:t>
            </a:r>
            <a:r>
              <a:rPr lang="ru-RU" sz="2400" b="1" dirty="0" smtClean="0">
                <a:solidFill>
                  <a:srgbClr val="002060"/>
                </a:solidFill>
              </a:rPr>
              <a:t>брак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- 24 г.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9492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Имена  наших  предков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595021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48"/>
                </a:solidFill>
              </a:rPr>
              <a:t>Самые  распространённые  женские  имена </a:t>
            </a:r>
          </a:p>
          <a:p>
            <a:pPr algn="ctr"/>
            <a:r>
              <a:rPr lang="ru-RU" sz="2400" dirty="0" smtClean="0"/>
              <a:t>Агафья</a:t>
            </a:r>
            <a:r>
              <a:rPr lang="ru-RU" sz="2400" dirty="0"/>
              <a:t>, Анна, Прасковья, Евдокия.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000048"/>
                </a:solidFill>
              </a:rPr>
              <a:t>Самые  редкие </a:t>
            </a:r>
          </a:p>
          <a:p>
            <a:pPr algn="ctr"/>
            <a:r>
              <a:rPr lang="ru-RU" sz="2400" dirty="0" smtClean="0"/>
              <a:t>– </a:t>
            </a:r>
            <a:r>
              <a:rPr lang="ru-RU" sz="2400" dirty="0"/>
              <a:t>Настя, Орина, Констанция, Устыния, Матрона, Марцелия, Лекира, Аквилина, Евгения, Павлина, Фёкла, Ярина, Гликерия, Христина, Гаппа, </a:t>
            </a:r>
            <a:r>
              <a:rPr lang="ru-RU" sz="2400" dirty="0" smtClean="0"/>
              <a:t>Филиппа. </a:t>
            </a:r>
          </a:p>
          <a:p>
            <a:r>
              <a:rPr lang="ru-RU" sz="2400" b="1" dirty="0" smtClean="0">
                <a:solidFill>
                  <a:srgbClr val="000048"/>
                </a:solidFill>
              </a:rPr>
              <a:t>Самое  распространённое  мужское  имя  </a:t>
            </a:r>
            <a:r>
              <a:rPr lang="ru-RU" sz="2400" dirty="0" smtClean="0">
                <a:solidFill>
                  <a:srgbClr val="000048"/>
                </a:solidFill>
              </a:rPr>
              <a:t>-  </a:t>
            </a:r>
            <a:r>
              <a:rPr lang="ru-RU" sz="2400" u="sng" dirty="0" smtClean="0"/>
              <a:t>Иван.</a:t>
            </a:r>
            <a:endParaRPr lang="ru-RU" sz="2400" u="sng" dirty="0"/>
          </a:p>
          <a:p>
            <a:r>
              <a:rPr lang="ru-RU" sz="2400" b="1" dirty="0">
                <a:solidFill>
                  <a:srgbClr val="000048"/>
                </a:solidFill>
              </a:rPr>
              <a:t>Ч</a:t>
            </a:r>
            <a:r>
              <a:rPr lang="ru-RU" sz="2400" b="1" dirty="0" smtClean="0">
                <a:solidFill>
                  <a:srgbClr val="000048"/>
                </a:solidFill>
              </a:rPr>
              <a:t>аще </a:t>
            </a:r>
            <a:r>
              <a:rPr lang="ru-RU" sz="2400" b="1" dirty="0">
                <a:solidFill>
                  <a:srgbClr val="000048"/>
                </a:solidFill>
              </a:rPr>
              <a:t>других встречаются </a:t>
            </a:r>
            <a:r>
              <a:rPr lang="ru-RU" sz="2400" b="1" dirty="0" smtClean="0">
                <a:solidFill>
                  <a:srgbClr val="000048"/>
                </a:solidFill>
              </a:rPr>
              <a:t>имена</a:t>
            </a:r>
          </a:p>
          <a:p>
            <a:pPr algn="ctr"/>
            <a:r>
              <a:rPr lang="ru-RU" sz="2400" dirty="0" smtClean="0"/>
              <a:t>Григорий</a:t>
            </a:r>
            <a:r>
              <a:rPr lang="ru-RU" sz="2400" dirty="0"/>
              <a:t>, Василий, Андрей, Павел, Стефан, Филипп, Мартын, Фома, Каленик.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000048"/>
                </a:solidFill>
              </a:rPr>
              <a:t>Самые </a:t>
            </a:r>
            <a:r>
              <a:rPr lang="ru-RU" sz="2400" b="1" dirty="0">
                <a:solidFill>
                  <a:srgbClr val="000048"/>
                </a:solidFill>
              </a:rPr>
              <a:t>редкие </a:t>
            </a:r>
            <a:endParaRPr lang="ru-RU" sz="2400" b="1" dirty="0" smtClean="0">
              <a:solidFill>
                <a:srgbClr val="000048"/>
              </a:solidFill>
            </a:endParaRPr>
          </a:p>
          <a:p>
            <a:pPr algn="ctr"/>
            <a:r>
              <a:rPr lang="ru-RU" sz="2400" dirty="0" smtClean="0"/>
              <a:t>– Александр</a:t>
            </a:r>
            <a:r>
              <a:rPr lang="ru-RU" sz="2400" dirty="0"/>
              <a:t>, Дмитрий, </a:t>
            </a:r>
            <a:r>
              <a:rPr lang="ru-RU" sz="2400" dirty="0" smtClean="0"/>
              <a:t>Анисим</a:t>
            </a:r>
            <a:r>
              <a:rPr lang="ru-RU" sz="2400" dirty="0"/>
              <a:t>, Никифор, Феофил, Емельян, </a:t>
            </a:r>
            <a:r>
              <a:rPr lang="ru-RU" sz="2400" dirty="0" smtClean="0"/>
              <a:t>Людовик</a:t>
            </a:r>
            <a:r>
              <a:rPr lang="ru-RU" sz="2400" dirty="0"/>
              <a:t>, Лаврим, Кондратий, Онуфрий, Елисей, Авласий, Макарий, Леонтий, Харитон, Афанасий, Стирин.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98690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Встречается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000048"/>
                </a:solidFill>
              </a:rPr>
              <a:t>52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u="sng" dirty="0" smtClean="0"/>
              <a:t>женских</a:t>
            </a:r>
            <a:r>
              <a:rPr lang="ru-RU" sz="3200" dirty="0" smtClean="0"/>
              <a:t> и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rgbClr val="000048"/>
                </a:solidFill>
              </a:rPr>
              <a:t>74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u="sng" dirty="0" smtClean="0"/>
              <a:t>мужских</a:t>
            </a:r>
            <a:r>
              <a:rPr lang="ru-RU" sz="3200" dirty="0" smtClean="0"/>
              <a:t> имён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331" y="125128"/>
            <a:ext cx="8964488" cy="8617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ln w="11430"/>
                <a:solidFill>
                  <a:srgbClr val="000048"/>
                </a:solidFill>
              </a:rPr>
              <a:t>Имена наших предков</a:t>
            </a:r>
            <a:endParaRPr lang="ru-RU" sz="5000" dirty="0">
              <a:solidFill>
                <a:srgbClr val="000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59" y="-6268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58924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</a:rPr>
              <a:t>Другие  фамилии:  </a:t>
            </a:r>
            <a:r>
              <a:rPr lang="ru-RU" sz="2400" dirty="0" smtClean="0"/>
              <a:t>Гаврилович</a:t>
            </a:r>
            <a:r>
              <a:rPr lang="ru-RU" sz="2400" dirty="0"/>
              <a:t>, Соченко, Титко, Рогащук, Базака, Мисюра, Уласовец, Мовсиянчик.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077434" y="980728"/>
            <a:ext cx="6950950" cy="4464496"/>
            <a:chOff x="1077434" y="980728"/>
            <a:chExt cx="6950950" cy="4464496"/>
          </a:xfrm>
          <a:noFill/>
        </p:grpSpPr>
        <p:graphicFrame>
          <p:nvGraphicFramePr>
            <p:cNvPr id="7" name="Диаграмма 6"/>
            <p:cNvGraphicFramePr/>
            <p:nvPr>
              <p:extLst>
                <p:ext uri="{D42A27DB-BD31-4B8C-83A1-F6EECF244321}">
                  <p14:modId xmlns:p14="http://schemas.microsoft.com/office/powerpoint/2010/main" val="1628688499"/>
                </p:ext>
              </p:extLst>
            </p:nvPr>
          </p:nvGraphicFramePr>
          <p:xfrm>
            <a:off x="1403648" y="980728"/>
            <a:ext cx="6624736" cy="44644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TextBox 1"/>
            <p:cNvSpPr txBox="1"/>
            <p:nvPr/>
          </p:nvSpPr>
          <p:spPr>
            <a:xfrm>
              <a:off x="2195736" y="2204864"/>
              <a:ext cx="2304256" cy="3600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200" b="1" dirty="0" smtClean="0"/>
                <a:t>Другие фамилии</a:t>
              </a:r>
              <a:endParaRPr lang="ru-RU" sz="2200" b="1" dirty="0"/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4355976" y="4760461"/>
              <a:ext cx="1944216" cy="3600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 smtClean="0"/>
                <a:t>Близнюкович</a:t>
              </a:r>
              <a:endParaRPr lang="ru-RU" sz="2000" b="1" dirty="0"/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2034244" y="4579051"/>
              <a:ext cx="1872208" cy="3600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200" b="1" dirty="0" smtClean="0"/>
                <a:t>Ивашевич</a:t>
              </a:r>
              <a:endParaRPr lang="ru-RU" sz="2200" b="1" dirty="0"/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1547664" y="3933056"/>
              <a:ext cx="1872208" cy="3600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200" b="1" dirty="0" smtClean="0"/>
                <a:t>Германович</a:t>
              </a:r>
              <a:endParaRPr lang="ru-RU" sz="2200" b="1" dirty="0"/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1085782" y="3420208"/>
              <a:ext cx="1872208" cy="3600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200" b="1" dirty="0" smtClean="0"/>
                <a:t>Кушнеревич</a:t>
              </a:r>
              <a:endParaRPr lang="ru-RU" sz="2200" b="1" dirty="0"/>
            </a:p>
          </p:txBody>
        </p:sp>
        <p:sp>
          <p:nvSpPr>
            <p:cNvPr id="14" name="TextBox 1"/>
            <p:cNvSpPr txBox="1"/>
            <p:nvPr/>
          </p:nvSpPr>
          <p:spPr>
            <a:xfrm>
              <a:off x="1077434" y="3151874"/>
              <a:ext cx="1872208" cy="3600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200" b="1" dirty="0" smtClean="0"/>
                <a:t>Басевич</a:t>
              </a:r>
              <a:endParaRPr lang="ru-RU" sz="2200" b="1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72008" y="188640"/>
            <a:ext cx="8964488" cy="8617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ln w="11430"/>
                <a:solidFill>
                  <a:srgbClr val="000048"/>
                </a:solidFill>
              </a:rPr>
              <a:t>Фамилии жителей </a:t>
            </a:r>
            <a:r>
              <a:rPr lang="ru-RU" sz="5000" b="1" dirty="0" err="1" smtClean="0">
                <a:ln w="11430"/>
                <a:solidFill>
                  <a:srgbClr val="000048"/>
                </a:solidFill>
              </a:rPr>
              <a:t>д.Плещицы</a:t>
            </a:r>
            <a:endParaRPr lang="ru-RU" sz="5000" dirty="0">
              <a:solidFill>
                <a:srgbClr val="000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14465261"/>
              </p:ext>
            </p:extLst>
          </p:nvPr>
        </p:nvGraphicFramePr>
        <p:xfrm>
          <a:off x="503548" y="1700807"/>
          <a:ext cx="8136904" cy="475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2571" y="0"/>
            <a:ext cx="8798859" cy="1446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000048"/>
                </a:solidFill>
              </a:rPr>
              <a:t>Уровень владения нашими предками грамотой</a:t>
            </a:r>
            <a:endParaRPr lang="ru-RU" sz="4400" dirty="0">
              <a:solidFill>
                <a:srgbClr val="000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944" y="-61893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-223" y="1368357"/>
            <a:ext cx="5417431" cy="5019675"/>
            <a:chOff x="297569" y="1258820"/>
            <a:chExt cx="5417431" cy="5019675"/>
          </a:xfrm>
        </p:grpSpPr>
        <p:pic>
          <p:nvPicPr>
            <p:cNvPr id="5" name="Рисунок 4" descr="D:\ЗИНА\КРАЕВЕДЕНИЕ\карта окрестности в хорошем качестве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59" b="59570"/>
            <a:stretch/>
          </p:blipFill>
          <p:spPr bwMode="auto">
            <a:xfrm>
              <a:off x="297569" y="1477895"/>
              <a:ext cx="5417431" cy="48006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Блок-схема: извлечение 5"/>
            <p:cNvSpPr/>
            <p:nvPr/>
          </p:nvSpPr>
          <p:spPr>
            <a:xfrm>
              <a:off x="4031369" y="4573520"/>
              <a:ext cx="381000" cy="352425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7" name="Блок-схема: извлечение 6"/>
            <p:cNvSpPr/>
            <p:nvPr/>
          </p:nvSpPr>
          <p:spPr>
            <a:xfrm>
              <a:off x="2259719" y="5345045"/>
              <a:ext cx="381000" cy="352425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8" name="Блок-схема: извлечение 7"/>
            <p:cNvSpPr/>
            <p:nvPr/>
          </p:nvSpPr>
          <p:spPr>
            <a:xfrm>
              <a:off x="2126369" y="4087745"/>
              <a:ext cx="381000" cy="352425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9" name="Блок-схема: извлечение 8"/>
            <p:cNvSpPr/>
            <p:nvPr/>
          </p:nvSpPr>
          <p:spPr>
            <a:xfrm>
              <a:off x="1526294" y="5611745"/>
              <a:ext cx="381000" cy="352425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0" name="Блок-схема: извлечение 9"/>
            <p:cNvSpPr/>
            <p:nvPr/>
          </p:nvSpPr>
          <p:spPr>
            <a:xfrm>
              <a:off x="1411994" y="3068570"/>
              <a:ext cx="381000" cy="352425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1" name="Блок-схема: извлечение 10"/>
            <p:cNvSpPr/>
            <p:nvPr/>
          </p:nvSpPr>
          <p:spPr>
            <a:xfrm>
              <a:off x="2450219" y="2868545"/>
              <a:ext cx="381000" cy="352425"/>
            </a:xfrm>
            <a:prstGeom prst="flowChartExtra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2" name="Блок-схема: извлечение 11"/>
            <p:cNvSpPr/>
            <p:nvPr/>
          </p:nvSpPr>
          <p:spPr>
            <a:xfrm>
              <a:off x="5002919" y="2573270"/>
              <a:ext cx="381000" cy="352425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3" name="Блок-схема: извлечение 12"/>
            <p:cNvSpPr/>
            <p:nvPr/>
          </p:nvSpPr>
          <p:spPr>
            <a:xfrm>
              <a:off x="3850394" y="1258820"/>
              <a:ext cx="381000" cy="352425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>
              <a:off x="707144" y="5278370"/>
              <a:ext cx="381000" cy="352425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5" name="Блок-схема: извлечение 14"/>
            <p:cNvSpPr/>
            <p:nvPr/>
          </p:nvSpPr>
          <p:spPr>
            <a:xfrm>
              <a:off x="2583569" y="3268595"/>
              <a:ext cx="381000" cy="352425"/>
            </a:xfrm>
            <a:prstGeom prst="flowChartExtra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>
              <a:off x="3545594" y="2125595"/>
              <a:ext cx="381000" cy="352425"/>
            </a:xfrm>
            <a:prstGeom prst="flowChartExtra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65260" y="1477895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</a:rPr>
                <a:t>Горново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38349" y="4466656"/>
              <a:ext cx="1204739" cy="3385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800000"/>
                  </a:solidFill>
                </a:rPr>
                <a:t>Велятичи</a:t>
              </a:r>
              <a:endParaRPr lang="ru-RU" sz="1600" b="1" dirty="0">
                <a:solidFill>
                  <a:srgbClr val="8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58183" y="3621020"/>
              <a:ext cx="1771649" cy="338554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C00000"/>
                  </a:solidFill>
                </a:rPr>
                <a:t>Красный  Берег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Блок-схема: извлечение 21"/>
          <p:cNvSpPr/>
          <p:nvPr/>
        </p:nvSpPr>
        <p:spPr>
          <a:xfrm>
            <a:off x="5361485" y="2977437"/>
            <a:ext cx="381000" cy="352425"/>
          </a:xfrm>
          <a:prstGeom prst="flowChartExtra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628425" y="1756709"/>
            <a:ext cx="33360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0048"/>
                </a:solidFill>
              </a:rPr>
              <a:t>деревни</a:t>
            </a:r>
            <a:r>
              <a:rPr lang="ru-RU" sz="2000" b="1" dirty="0">
                <a:solidFill>
                  <a:srgbClr val="000048"/>
                </a:solidFill>
              </a:rPr>
              <a:t>, </a:t>
            </a:r>
            <a:r>
              <a:rPr lang="ru-RU" sz="2000" b="1" dirty="0" smtClean="0">
                <a:solidFill>
                  <a:srgbClr val="000048"/>
                </a:solidFill>
              </a:rPr>
              <a:t>относив-шиеся </a:t>
            </a:r>
            <a:r>
              <a:rPr lang="ru-RU" sz="2000" b="1" dirty="0">
                <a:solidFill>
                  <a:srgbClr val="000048"/>
                </a:solidFill>
              </a:rPr>
              <a:t>к приходу велятичской </a:t>
            </a:r>
            <a:r>
              <a:rPr lang="ru-RU" sz="2000" b="1" dirty="0" smtClean="0">
                <a:solidFill>
                  <a:srgbClr val="000048"/>
                </a:solidFill>
              </a:rPr>
              <a:t>церкви</a:t>
            </a:r>
            <a:r>
              <a:rPr lang="ru-RU" sz="2000" b="1" dirty="0">
                <a:solidFill>
                  <a:srgbClr val="000048"/>
                </a:solidFill>
              </a:rPr>
              <a:t>; </a:t>
            </a:r>
            <a:endParaRPr lang="ru-RU" sz="2000" b="1" dirty="0" smtClean="0">
              <a:solidFill>
                <a:srgbClr val="000048"/>
              </a:solidFill>
            </a:endParaRPr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000048"/>
                </a:solidFill>
              </a:rPr>
              <a:t>- деревни</a:t>
            </a:r>
            <a:r>
              <a:rPr lang="ru-RU" sz="2000" b="1" dirty="0">
                <a:solidFill>
                  <a:srgbClr val="000048"/>
                </a:solidFill>
              </a:rPr>
              <a:t>, жители которых были </a:t>
            </a:r>
            <a:r>
              <a:rPr lang="ru-RU" sz="2000" b="1" dirty="0" smtClean="0">
                <a:solidFill>
                  <a:srgbClr val="000048"/>
                </a:solidFill>
              </a:rPr>
              <a:t>прихожанами   других православных </a:t>
            </a:r>
            <a:r>
              <a:rPr lang="ru-RU" sz="2000" b="1" dirty="0">
                <a:solidFill>
                  <a:srgbClr val="000048"/>
                </a:solidFill>
              </a:rPr>
              <a:t>храмов, </a:t>
            </a:r>
            <a:r>
              <a:rPr lang="ru-RU" sz="2000" b="1" dirty="0" smtClean="0">
                <a:solidFill>
                  <a:srgbClr val="000048"/>
                </a:solidFill>
              </a:rPr>
              <a:t>но </a:t>
            </a:r>
            <a:r>
              <a:rPr lang="ru-RU" sz="2000" b="1" dirty="0">
                <a:solidFill>
                  <a:srgbClr val="000048"/>
                </a:solidFill>
              </a:rPr>
              <a:t>наиболее </a:t>
            </a:r>
            <a:r>
              <a:rPr lang="ru-RU" sz="2000" b="1" dirty="0" smtClean="0">
                <a:solidFill>
                  <a:srgbClr val="000048"/>
                </a:solidFill>
              </a:rPr>
              <a:t>часто </a:t>
            </a:r>
            <a:r>
              <a:rPr lang="ru-RU" sz="2000" b="1" dirty="0">
                <a:solidFill>
                  <a:srgbClr val="000048"/>
                </a:solidFill>
              </a:rPr>
              <a:t>венчались в Велятичах</a:t>
            </a:r>
            <a:r>
              <a:rPr lang="ru-RU" sz="2000" b="1" dirty="0" smtClean="0">
                <a:solidFill>
                  <a:srgbClr val="000048"/>
                </a:solidFill>
              </a:rPr>
              <a:t>;</a:t>
            </a:r>
            <a:endParaRPr lang="ru-RU" sz="2000" b="1" dirty="0">
              <a:solidFill>
                <a:srgbClr val="000048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sp>
        <p:nvSpPr>
          <p:cNvPr id="31" name="Блок-схема: извлечение 30"/>
          <p:cNvSpPr/>
          <p:nvPr/>
        </p:nvSpPr>
        <p:spPr>
          <a:xfrm>
            <a:off x="5335620" y="4655866"/>
            <a:ext cx="381000" cy="352425"/>
          </a:xfrm>
          <a:prstGeom prst="flowChartExtra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526121" y="4645628"/>
            <a:ext cx="35986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48"/>
                </a:solidFill>
              </a:rPr>
              <a:t>- деревни</a:t>
            </a:r>
            <a:r>
              <a:rPr lang="ru-RU" sz="2000" b="1" dirty="0">
                <a:solidFill>
                  <a:srgbClr val="000048"/>
                </a:solidFill>
              </a:rPr>
              <a:t>, </a:t>
            </a:r>
            <a:r>
              <a:rPr lang="ru-RU" sz="2000" b="1" dirty="0" smtClean="0">
                <a:solidFill>
                  <a:srgbClr val="000048"/>
                </a:solidFill>
              </a:rPr>
              <a:t>относивши-еся </a:t>
            </a:r>
            <a:r>
              <a:rPr lang="ru-RU" sz="2000" b="1" dirty="0">
                <a:solidFill>
                  <a:srgbClr val="000048"/>
                </a:solidFill>
              </a:rPr>
              <a:t>к приходу </a:t>
            </a:r>
            <a:r>
              <a:rPr lang="ru-RU" sz="2000" b="1" dirty="0" smtClean="0">
                <a:solidFill>
                  <a:srgbClr val="000048"/>
                </a:solidFill>
              </a:rPr>
              <a:t>Фёдоров-ского </a:t>
            </a:r>
            <a:r>
              <a:rPr lang="ru-RU" sz="2000" b="1" dirty="0">
                <a:solidFill>
                  <a:srgbClr val="000048"/>
                </a:solidFill>
              </a:rPr>
              <a:t>Собора и </a:t>
            </a:r>
            <a:r>
              <a:rPr lang="ru-RU" sz="2000" b="1" dirty="0" smtClean="0">
                <a:solidFill>
                  <a:srgbClr val="000048"/>
                </a:solidFill>
              </a:rPr>
              <a:t>перешедшие </a:t>
            </a:r>
            <a:r>
              <a:rPr lang="ru-RU" sz="2000" b="1" dirty="0">
                <a:solidFill>
                  <a:srgbClr val="000048"/>
                </a:solidFill>
              </a:rPr>
              <a:t>к </a:t>
            </a:r>
            <a:r>
              <a:rPr lang="ru-RU" sz="2000" b="1" dirty="0" smtClean="0">
                <a:solidFill>
                  <a:srgbClr val="000048"/>
                </a:solidFill>
              </a:rPr>
              <a:t> велятичскому </a:t>
            </a:r>
            <a:r>
              <a:rPr lang="ru-RU" sz="2000" b="1" dirty="0">
                <a:solidFill>
                  <a:srgbClr val="000048"/>
                </a:solidFill>
              </a:rPr>
              <a:t>приходу в конце 19 – начале </a:t>
            </a:r>
            <a:r>
              <a:rPr lang="ru-RU" sz="2000" b="1" dirty="0" smtClean="0">
                <a:solidFill>
                  <a:srgbClr val="000048"/>
                </a:solidFill>
              </a:rPr>
              <a:t>20-го в.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1476" y="164695"/>
            <a:ext cx="8798859" cy="1446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000048"/>
                </a:solidFill>
              </a:rPr>
              <a:t>Сведения об истории деревень прихода </a:t>
            </a:r>
            <a:r>
              <a:rPr lang="ru-RU" sz="4400" b="1" dirty="0" err="1" smtClean="0">
                <a:ln w="11430"/>
                <a:solidFill>
                  <a:srgbClr val="000048"/>
                </a:solidFill>
              </a:rPr>
              <a:t>велятичской</a:t>
            </a:r>
            <a:r>
              <a:rPr lang="ru-RU" sz="4400" b="1" dirty="0" smtClean="0">
                <a:ln w="11430"/>
                <a:solidFill>
                  <a:srgbClr val="000048"/>
                </a:solidFill>
              </a:rPr>
              <a:t> церкви</a:t>
            </a:r>
            <a:endParaRPr lang="ru-RU" sz="4400" dirty="0">
              <a:solidFill>
                <a:srgbClr val="000048"/>
              </a:solidFill>
            </a:endParaRPr>
          </a:p>
        </p:txBody>
      </p:sp>
      <p:sp>
        <p:nvSpPr>
          <p:cNvPr id="30" name="Блок-схема: извлечение 29"/>
          <p:cNvSpPr/>
          <p:nvPr/>
        </p:nvSpPr>
        <p:spPr>
          <a:xfrm>
            <a:off x="5335620" y="1756709"/>
            <a:ext cx="381000" cy="352425"/>
          </a:xfrm>
          <a:prstGeom prst="flowChartExtra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Велопоход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7883" r="7664" b="9729"/>
          <a:stretch>
            <a:fillRect/>
          </a:stretch>
        </p:blipFill>
        <p:spPr bwMode="auto">
          <a:xfrm>
            <a:off x="4691226" y="833385"/>
            <a:ext cx="3913221" cy="519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vandrouka.by/wp-content/uploads/2011/05/DSC_2527-1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" y="279872"/>
            <a:ext cx="4211960" cy="629825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Администратор\Рабочий стол\70\книга брачных обысков 00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8" t="41497" r="14901"/>
          <a:stretch/>
        </p:blipFill>
        <p:spPr bwMode="auto">
          <a:xfrm rot="5400000">
            <a:off x="543403" y="2129004"/>
            <a:ext cx="3768646" cy="3920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Documents and Settings\Администратор\Рабочий стол\70\книга брачных обысков 00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01143" y="2029709"/>
            <a:ext cx="3744416" cy="41189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14445" y="167793"/>
            <a:ext cx="8798859" cy="1446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400" b="1" dirty="0" smtClean="0">
                <a:ln w="11430"/>
                <a:solidFill>
                  <a:srgbClr val="000048"/>
                </a:solidFill>
              </a:rPr>
              <a:t>Документы из книг брачных обысков</a:t>
            </a:r>
            <a:endParaRPr lang="ru-RU" sz="4400" dirty="0">
              <a:solidFill>
                <a:srgbClr val="000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4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Documents and Settings\Администратор\Рабочий стол\70\книга брачных обысков 007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49207"/>
          <a:stretch/>
        </p:blipFill>
        <p:spPr bwMode="auto">
          <a:xfrm rot="5400000">
            <a:off x="1785303" y="889635"/>
            <a:ext cx="5573395" cy="5078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05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9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33868"/>
              </p:ext>
            </p:extLst>
          </p:nvPr>
        </p:nvGraphicFramePr>
        <p:xfrm>
          <a:off x="340405" y="1988840"/>
          <a:ext cx="8568952" cy="466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782"/>
                <a:gridCol w="5297170"/>
              </a:tblGrid>
              <a:tr h="450517">
                <a:tc>
                  <a:txBody>
                    <a:bodyPr/>
                    <a:lstStyle/>
                    <a:p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Приход /</a:t>
                      </a:r>
                      <a:r>
                        <a:rPr kumimoji="0" lang="ru-RU" sz="24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Церковь</a:t>
                      </a:r>
                      <a:endParaRPr lang="ru-RU" sz="2400" dirty="0"/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Годы</a:t>
                      </a:r>
                      <a:endParaRPr lang="ru-RU" sz="2400" dirty="0"/>
                    </a:p>
                  </a:txBody>
                  <a:tcPr marL="47625" marR="47625" marT="47625" marB="47625" anchor="ctr"/>
                </a:tc>
              </a:tr>
              <a:tr h="1161665">
                <a:tc>
                  <a:txBody>
                    <a:bodyPr/>
                    <a:lstStyle/>
                    <a:p>
                      <a:r>
                        <a:rPr kumimoji="0" lang="ru-RU" sz="2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Велятичский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 </a:t>
                      </a:r>
                      <a:r>
                        <a:rPr kumimoji="0" lang="ru-RU" sz="240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Рождество-Богородицкая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1828</a:t>
                      </a:r>
                      <a:endParaRPr lang="ru-RU" sz="2400" b="1" dirty="0"/>
                    </a:p>
                  </a:txBody>
                  <a:tcPr/>
                </a:tc>
              </a:tr>
              <a:tr h="80423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1840 - 1842, 1844 - 1847, 1849 - 1855, 1857 - 1859</a:t>
                      </a:r>
                      <a:endParaRPr lang="ru-RU" sz="2400" dirty="0"/>
                    </a:p>
                  </a:txBody>
                  <a:tcPr/>
                </a:tc>
              </a:tr>
              <a:tr h="446794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1842 – 1866</a:t>
                      </a:r>
                      <a:endParaRPr lang="ru-RU" sz="2400" dirty="0"/>
                    </a:p>
                  </a:txBody>
                  <a:tcPr/>
                </a:tc>
              </a:tr>
              <a:tr h="446794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1860 – 1897,1902 – 1914</a:t>
                      </a:r>
                      <a:endParaRPr lang="ru-RU" sz="2400" dirty="0"/>
                    </a:p>
                  </a:txBody>
                  <a:tcPr/>
                </a:tc>
              </a:tr>
              <a:tr h="804230"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1870 - 1884, 1892 - 1896, 1899 - 1901, 1904 - 1907, 1915</a:t>
                      </a:r>
                      <a:endParaRPr lang="ru-RU" sz="2400" dirty="0"/>
                    </a:p>
                  </a:txBody>
                  <a:tcPr/>
                </a:tc>
              </a:tr>
              <a:tr h="446794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1921 - 1925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25451" y="167793"/>
            <a:ext cx="8798859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rgbClr val="000048"/>
                </a:solidFill>
              </a:rPr>
              <a:t>Метрические книги </a:t>
            </a:r>
            <a:r>
              <a:rPr lang="ru-RU" sz="3200" b="1" dirty="0" err="1">
                <a:solidFill>
                  <a:srgbClr val="000048"/>
                </a:solidFill>
              </a:rPr>
              <a:t>В</a:t>
            </a:r>
            <a:r>
              <a:rPr lang="ru-RU" sz="3200" b="1" dirty="0" err="1" smtClean="0">
                <a:solidFill>
                  <a:srgbClr val="000048"/>
                </a:solidFill>
              </a:rPr>
              <a:t>елятичской</a:t>
            </a:r>
            <a:r>
              <a:rPr lang="ru-RU" sz="3200" b="1" dirty="0" smtClean="0">
                <a:solidFill>
                  <a:srgbClr val="000048"/>
                </a:solidFill>
              </a:rPr>
              <a:t> </a:t>
            </a:r>
            <a:r>
              <a:rPr lang="ru-RU" sz="3200" b="1" dirty="0">
                <a:solidFill>
                  <a:srgbClr val="000048"/>
                </a:solidFill>
              </a:rPr>
              <a:t>церкви </a:t>
            </a:r>
            <a:endParaRPr lang="ru-RU" sz="3200" dirty="0">
              <a:solidFill>
                <a:srgbClr val="000048"/>
              </a:solidFill>
            </a:endParaRPr>
          </a:p>
          <a:p>
            <a:pPr algn="ctr"/>
            <a:r>
              <a:rPr lang="ru-RU" sz="3200" b="1" dirty="0">
                <a:solidFill>
                  <a:srgbClr val="000048"/>
                </a:solidFill>
              </a:rPr>
              <a:t>в Национальном историческом архиве Беларуси в г. Минске</a:t>
            </a:r>
            <a:endParaRPr lang="ru-RU" sz="3200" dirty="0">
              <a:solidFill>
                <a:srgbClr val="000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Documents and Settings\Администратор\Рабочий стол\70\книга брачных обысков 0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7713" r="5920" b="3091"/>
          <a:stretch/>
        </p:blipFill>
        <p:spPr bwMode="auto">
          <a:xfrm rot="5400000">
            <a:off x="883827" y="-604563"/>
            <a:ext cx="3011096" cy="428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D:\школьное фото\кружок 2\РАЗНОЕ ФОТО\Изображение 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31754" y="832942"/>
            <a:ext cx="4579938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школьное фото\аккредитация\IMG_4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35326"/>
            <a:ext cx="4445964" cy="33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Туров и конференция 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5797"/>
            <a:ext cx="5784328" cy="433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Кат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r="36642" b="43427"/>
          <a:stretch>
            <a:fillRect/>
          </a:stretch>
        </p:blipFill>
        <p:spPr bwMode="auto">
          <a:xfrm>
            <a:off x="5652120" y="566824"/>
            <a:ext cx="29797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73" b="78113" l="28673" r="7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26302" r="27372" b="22217"/>
          <a:stretch/>
        </p:blipFill>
        <p:spPr bwMode="auto">
          <a:xfrm>
            <a:off x="3563888" y="2060848"/>
            <a:ext cx="5256584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школьное фото\кружок 2\Занятия 14-15\IMG_39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4" y="218208"/>
            <a:ext cx="4670433" cy="35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бабуля\бабуля 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40" t="1876" r="1520" b="76580"/>
          <a:stretch/>
        </p:blipFill>
        <p:spPr bwMode="auto">
          <a:xfrm rot="5400000">
            <a:off x="1168322" y="1236086"/>
            <a:ext cx="6807356" cy="43858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75" y="-107776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Администратор\Мои документы\Мои рисунки\бабуля\бабуля 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40" t="1876" r="1520" b="76580"/>
          <a:stretch/>
        </p:blipFill>
        <p:spPr bwMode="auto">
          <a:xfrm rot="5400000">
            <a:off x="3406696" y="1210764"/>
            <a:ext cx="6807356" cy="43858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иректор\Desktop\всё с флешки перед республю педючт.16\фото книг из велятичской церкви\DSC_03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r="37142"/>
          <a:stretch/>
        </p:blipFill>
        <p:spPr bwMode="auto">
          <a:xfrm>
            <a:off x="-118143" y="116632"/>
            <a:ext cx="4906167" cy="66800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34" y="-160289"/>
            <a:ext cx="9540551" cy="70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vandrouka.by/wp-content/uploads/2011/05/DSC_2527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"/>
          <a:stretch/>
        </p:blipFill>
        <p:spPr bwMode="auto">
          <a:xfrm>
            <a:off x="5111552" y="926568"/>
            <a:ext cx="3435746" cy="48702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pinskeparh.by/images/Vilati4i/IMG_5709.JPG"/>
          <p:cNvPicPr/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/>
          <a:stretch/>
        </p:blipFill>
        <p:spPr bwMode="auto">
          <a:xfrm>
            <a:off x="179512" y="926569"/>
            <a:ext cx="4932040" cy="487020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953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34" y="-160289"/>
            <a:ext cx="9540551" cy="70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пед чтения 16 г\фото книг из велятичской церкви\DSC_0375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r="29193"/>
          <a:stretch/>
        </p:blipFill>
        <p:spPr bwMode="auto">
          <a:xfrm>
            <a:off x="0" y="332656"/>
            <a:ext cx="3911927" cy="40992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b.by/images/articles/241/mickevic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80" y="189000"/>
            <a:ext cx="5336471" cy="6480000"/>
          </a:xfrm>
          <a:prstGeom prst="ellipse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vandrouka.by/wp-content/uploads/2011/05/DSC_2524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3881" r="6028" b="13426"/>
          <a:stretch/>
        </p:blipFill>
        <p:spPr bwMode="auto">
          <a:xfrm>
            <a:off x="611560" y="3933056"/>
            <a:ext cx="4627418" cy="2618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34" y="-160289"/>
            <a:ext cx="9540551" cy="70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Администратор\Рабочий стол\70\книга брачных обысков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 b="11465"/>
          <a:stretch>
            <a:fillRect/>
          </a:stretch>
        </p:blipFill>
        <p:spPr bwMode="auto">
          <a:xfrm>
            <a:off x="4394641" y="1392392"/>
            <a:ext cx="4522719" cy="530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Documents and Settings\Администратор\Рабочий стол\70\книга брачных обысков 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8173" r="27612" b="4103"/>
          <a:stretch>
            <a:fillRect/>
          </a:stretch>
        </p:blipFill>
        <p:spPr bwMode="auto">
          <a:xfrm>
            <a:off x="2555776" y="126730"/>
            <a:ext cx="3928547" cy="323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Велопоход 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 r="12128" b="8704"/>
          <a:stretch>
            <a:fillRect/>
          </a:stretch>
        </p:blipFill>
        <p:spPr bwMode="auto">
          <a:xfrm>
            <a:off x="0" y="1751507"/>
            <a:ext cx="481217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34" y="-160289"/>
            <a:ext cx="9540551" cy="70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школьное фото\кружок 2\Занятия 14-15\IMG_39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68660"/>
            <a:ext cx="7848872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1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34032" y="2204864"/>
            <a:ext cx="6603410" cy="48782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71500" indent="-5715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книги брачных обысков;</a:t>
            </a:r>
          </a:p>
          <a:p>
            <a:pPr marL="571500" indent="-5715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приходно-расходные книги;</a:t>
            </a:r>
          </a:p>
          <a:p>
            <a:pPr marL="571500" indent="-571500" algn="ctr">
              <a:buFont typeface="Wingdings" pitchFamily="2" charset="2"/>
              <a:buChar char="Ø"/>
            </a:pPr>
            <a:r>
              <a:rPr lang="ru-RU" sz="3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книги учёта входящих и </a:t>
            </a:r>
          </a:p>
          <a:p>
            <a:pPr algn="ctr"/>
            <a:r>
              <a:rPr lang="ru-RU" sz="3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исходящих бумаг;</a:t>
            </a:r>
          </a:p>
          <a:p>
            <a:pPr marL="571500" indent="-5715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исповедальные ведомости;</a:t>
            </a:r>
          </a:p>
          <a:p>
            <a:pPr marL="571500" indent="-5715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3400" b="1" spc="150" dirty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</a:t>
            </a:r>
            <a:r>
              <a:rPr lang="ru-RU" sz="3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етрики</a:t>
            </a:r>
            <a:r>
              <a:rPr lang="ru-RU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</a:p>
          <a:p>
            <a:pPr algn="ctr"/>
            <a:endParaRPr lang="ru-RU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829" y="332656"/>
            <a:ext cx="8534400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000" dirty="0" smtClean="0">
                <a:solidFill>
                  <a:srgbClr val="FFFF00"/>
                </a:solidFill>
              </a:rPr>
              <a:t>Документы церкви Рождества Богородицы</a:t>
            </a:r>
            <a:endParaRPr lang="ru-RU" sz="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159d67247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0"/>
            <a:ext cx="9287701" cy="69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пед чтения 16 г\фото книг из велятичской церкви\фото архив док. велятич. церкви\DSC_0065 (6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9979" r="6640" b="8402"/>
          <a:stretch/>
        </p:blipFill>
        <p:spPr bwMode="auto">
          <a:xfrm>
            <a:off x="1619672" y="1129665"/>
            <a:ext cx="3875054" cy="256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ед чтения 16 г\фото книг из велятичской церкви\фото архив док. велятич. церкви\DSC_0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r="31186" b="6744"/>
          <a:stretch/>
        </p:blipFill>
        <p:spPr bwMode="auto">
          <a:xfrm>
            <a:off x="5130577" y="1484784"/>
            <a:ext cx="3507474" cy="516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музей и день спорта 0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5312" r="4495" b="4375"/>
          <a:stretch>
            <a:fillRect/>
          </a:stretch>
        </p:blipFill>
        <p:spPr bwMode="auto">
          <a:xfrm>
            <a:off x="427351" y="3140969"/>
            <a:ext cx="4677235" cy="351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81709" y="104439"/>
            <a:ext cx="60643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1842 – 1953 гг.</a:t>
            </a:r>
            <a:endParaRPr lang="ru-RU" sz="6600" b="1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1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1038</TotalTime>
  <Words>713</Words>
  <Application>Microsoft Office PowerPoint</Application>
  <PresentationFormat>Экран (4:3)</PresentationFormat>
  <Paragraphs>135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Обычная</vt:lpstr>
      <vt:lpstr>ИСПОЛЬЗОВАНИЕ АРХИВОВ     ПРАВОСЛАВНЫХ  ХРАМОВ      В  КРАЕВЕДЧЕСКОЙ  РАБОТЕ     С  УЧАЩИМИСЯ </vt:lpstr>
      <vt:lpstr>Церковь Рождества Богородицы  в д.Велятичи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 венчаний  по  месяцам</vt:lpstr>
      <vt:lpstr>Презентация PowerPoint</vt:lpstr>
      <vt:lpstr>Презентация PowerPoint</vt:lpstr>
      <vt:lpstr>Имена  наших  предков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Судьбы наших предков     и история малой родины     на страницах книг     брачных обысков </dc:title>
  <cp:lastModifiedBy>Директор</cp:lastModifiedBy>
  <cp:revision>87</cp:revision>
  <dcterms:modified xsi:type="dcterms:W3CDTF">2016-05-11T20:00:35Z</dcterms:modified>
</cp:coreProperties>
</file>